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418" r:id="rId2"/>
    <p:sldId id="443" r:id="rId3"/>
    <p:sldId id="417" r:id="rId4"/>
    <p:sldId id="444" r:id="rId5"/>
    <p:sldId id="446" r:id="rId6"/>
    <p:sldId id="445" r:id="rId7"/>
    <p:sldId id="451" r:id="rId8"/>
    <p:sldId id="454" r:id="rId9"/>
    <p:sldId id="453" r:id="rId10"/>
    <p:sldId id="455" r:id="rId11"/>
    <p:sldId id="448" r:id="rId12"/>
    <p:sldId id="457" r:id="rId13"/>
    <p:sldId id="458" r:id="rId14"/>
    <p:sldId id="459" r:id="rId15"/>
    <p:sldId id="460" r:id="rId16"/>
    <p:sldId id="461" r:id="rId17"/>
    <p:sldId id="464" r:id="rId18"/>
    <p:sldId id="463" r:id="rId19"/>
    <p:sldId id="456" r:id="rId20"/>
    <p:sldId id="467" r:id="rId21"/>
    <p:sldId id="465" r:id="rId22"/>
    <p:sldId id="447" r:id="rId23"/>
    <p:sldId id="469" r:id="rId24"/>
    <p:sldId id="468" r:id="rId25"/>
    <p:sldId id="470" r:id="rId26"/>
    <p:sldId id="472" r:id="rId27"/>
    <p:sldId id="474" r:id="rId28"/>
    <p:sldId id="473" r:id="rId29"/>
    <p:sldId id="475" r:id="rId30"/>
    <p:sldId id="476" r:id="rId31"/>
    <p:sldId id="477" r:id="rId32"/>
    <p:sldId id="478" r:id="rId33"/>
    <p:sldId id="471" r:id="rId34"/>
    <p:sldId id="405" r:id="rId35"/>
    <p:sldId id="293" r:id="rId36"/>
    <p:sldId id="306" r:id="rId37"/>
    <p:sldId id="416" r:id="rId38"/>
    <p:sldId id="281" r:id="rId39"/>
    <p:sldId id="466" r:id="rId40"/>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57" autoAdjust="0"/>
    <p:restoredTop sz="87046" autoAdjust="0"/>
  </p:normalViewPr>
  <p:slideViewPr>
    <p:cSldViewPr snapToGrid="0">
      <p:cViewPr varScale="1">
        <p:scale>
          <a:sx n="96" d="100"/>
          <a:sy n="96" d="100"/>
        </p:scale>
        <p:origin x="408" y="90"/>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21/07/2023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21/07/2023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38094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53583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111954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799606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94218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573654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326996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627446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305769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456071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252899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942203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3272416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Apesar das semelhanças conceituais e da inspiração biológica, é importante enfatizar que as redes neurais artificiais ainda são simplificações dos complexos processos que ocorrem no cérebro humano.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731891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24356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263346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rPr>
              <a:t>Esses pesos são ajustados durante o processo de treinamento da rede para otimizar o desempenho do modelo.</a:t>
            </a:r>
            <a:endParaRPr lang="pt-BR" b="1" i="0" dirty="0">
              <a:effectLst/>
              <a:latin typeface="Söhne"/>
            </a:endParaRPr>
          </a:p>
          <a:p>
            <a:endParaRPr lang="pt-BR" b="1" i="0" dirty="0">
              <a:effectLst/>
              <a:latin typeface="Söhne"/>
            </a:endParaRPr>
          </a:p>
          <a:p>
            <a:r>
              <a:rPr lang="pt-BR" b="1" i="0" dirty="0">
                <a:effectLst/>
                <a:latin typeface="Söhne"/>
              </a:rPr>
              <a:t>Aprendizado:</a:t>
            </a:r>
            <a:r>
              <a:rPr lang="pt-BR" b="0" i="0" dirty="0">
                <a:solidFill>
                  <a:srgbClr val="374151"/>
                </a:solidFill>
                <a:effectLst/>
                <a:latin typeface="Söhne"/>
              </a:rPr>
              <a:t> As redes neurais artificiais podem aprender com exemplos e ajustar seus pesos sinápticos para melhorar seu desempenho em uma tarefa específica. Essa capacidade de aprendizado é inspirada na plasticidade sináptica observada no cérebro humano, onde as conexões entre neurônios podem se fortalecer ou enfraquecer com base na experiência.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07581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951122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22222"/>
                </a:solidFill>
                <a:effectLst/>
                <a:latin typeface="Arial" panose="020B0604020202020204" pitchFamily="34" charset="0"/>
              </a:rPr>
              <a:t>latente</a:t>
            </a:r>
            <a:br>
              <a:rPr lang="pt-BR" dirty="0"/>
            </a:br>
            <a:r>
              <a:rPr lang="pt-BR" b="0" i="0" dirty="0">
                <a:solidFill>
                  <a:srgbClr val="222222"/>
                </a:solidFill>
                <a:effectLst/>
                <a:latin typeface="Arial" panose="020B0604020202020204" pitchFamily="34" charset="0"/>
              </a:rPr>
              <a:t>adjetivo de dois gêneros</a:t>
            </a:r>
            <a:br>
              <a:rPr lang="pt-BR" dirty="0"/>
            </a:br>
            <a:br>
              <a:rPr lang="pt-BR" dirty="0"/>
            </a:br>
            <a:r>
              <a:rPr lang="pt-BR" b="0" i="0" dirty="0">
                <a:solidFill>
                  <a:srgbClr val="222222"/>
                </a:solidFill>
                <a:effectLst/>
                <a:latin typeface="Arial" panose="020B0604020202020204" pitchFamily="34" charset="0"/>
              </a:rPr>
              <a:t>1.</a:t>
            </a:r>
            <a:br>
              <a:rPr lang="pt-BR" dirty="0"/>
            </a:br>
            <a:r>
              <a:rPr lang="pt-BR" b="0" i="0" dirty="0">
                <a:solidFill>
                  <a:srgbClr val="222222"/>
                </a:solidFill>
                <a:effectLst/>
                <a:latin typeface="Arial" panose="020B0604020202020204" pitchFamily="34" charset="0"/>
              </a:rPr>
              <a:t>não aparente, não manifesto; oculto, encoberto.</a:t>
            </a:r>
            <a:br>
              <a:rPr lang="pt-BR" dirty="0"/>
            </a:br>
            <a:r>
              <a:rPr lang="pt-BR" b="0" i="0" dirty="0">
                <a:solidFill>
                  <a:srgbClr val="222222"/>
                </a:solidFill>
                <a:effectLst/>
                <a:latin typeface="Arial" panose="020B0604020202020204" pitchFamily="34" charset="0"/>
              </a:rPr>
              <a:t>"perigo, conflito l."</a:t>
            </a:r>
            <a:br>
              <a:rPr lang="pt-BR" dirty="0"/>
            </a:br>
            <a:r>
              <a:rPr lang="pt-BR" b="0" i="0" dirty="0">
                <a:solidFill>
                  <a:srgbClr val="222222"/>
                </a:solidFill>
                <a:effectLst/>
                <a:latin typeface="Arial" panose="020B0604020202020204" pitchFamily="34" charset="0"/>
              </a:rPr>
              <a:t>2.</a:t>
            </a:r>
            <a:br>
              <a:rPr lang="pt-BR" dirty="0"/>
            </a:br>
            <a:r>
              <a:rPr lang="pt-BR" b="0" i="0" dirty="0">
                <a:solidFill>
                  <a:srgbClr val="222222"/>
                </a:solidFill>
                <a:effectLst/>
                <a:latin typeface="Arial" panose="020B0604020202020204" pitchFamily="34" charset="0"/>
              </a:rPr>
              <a:t>que existe em forma adormecida ou reprimida; encoberto, subentendido, disfarçado.</a:t>
            </a:r>
            <a:endParaRPr lang="pt-BR" b="0" i="0" dirty="0">
              <a:solidFill>
                <a:srgbClr val="374151"/>
              </a:solidFill>
              <a:effectLst/>
              <a:latin typeface="Söhne"/>
            </a:endParaRPr>
          </a:p>
          <a:p>
            <a:endParaRPr lang="pt-BR" b="0" i="0" dirty="0">
              <a:solidFill>
                <a:srgbClr val="374151"/>
              </a:solidFill>
              <a:effectLst/>
              <a:latin typeface="Söhne"/>
            </a:endParaRPr>
          </a:p>
          <a:p>
            <a:r>
              <a:rPr lang="pt-BR" b="0" i="0" dirty="0" err="1">
                <a:solidFill>
                  <a:srgbClr val="374151"/>
                </a:solidFill>
                <a:effectLst/>
                <a:latin typeface="Söhne"/>
              </a:rPr>
              <a:t>Autoencoders</a:t>
            </a:r>
            <a:r>
              <a:rPr lang="pt-BR" b="0" i="0" dirty="0">
                <a:solidFill>
                  <a:srgbClr val="374151"/>
                </a:solidFill>
                <a:effectLst/>
                <a:latin typeface="Söhne"/>
              </a:rPr>
              <a:t> são um tipo de rede neural que visa aprender uma representação compacta e eficiente dos dados de entrada, reduzindo a dimensionalidade do espaço de características. Eles consistem em duas partes principais: o codificador, que mapeia os dados de entrada para uma representação latente de menor dimensão, e o decodificador, que reconstrói os dados originais a partir da representação latente. O objetivo do </a:t>
            </a:r>
            <a:r>
              <a:rPr lang="pt-BR" b="0" i="0" dirty="0" err="1">
                <a:solidFill>
                  <a:srgbClr val="374151"/>
                </a:solidFill>
                <a:effectLst/>
                <a:latin typeface="Söhne"/>
              </a:rPr>
              <a:t>autoencoder</a:t>
            </a:r>
            <a:r>
              <a:rPr lang="pt-BR" b="0" i="0" dirty="0">
                <a:solidFill>
                  <a:srgbClr val="374151"/>
                </a:solidFill>
                <a:effectLst/>
                <a:latin typeface="Söhne"/>
              </a:rPr>
              <a:t> é minimizar a diferença entre os dados de entrada e a reconstrução, permitindo que a rede aprenda características relevantes e reduza o ruído dos dados. Eles são usados em tarefas de redução de dimensionalidade, remoção de ruído, compressão de dados e também para a geração de novos dados semelhantes aos originais.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392960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743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21/07/2023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9.jpeg"/><Relationship Id="rId7" Type="http://schemas.openxmlformats.org/officeDocument/2006/relationships/image" Target="../media/image37.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6.png"/><Relationship Id="rId10" Type="http://schemas.openxmlformats.org/officeDocument/2006/relationships/hyperlink" Target="https://www.codeproject.com/Articles/1275031/Why-real-neurons-learn-faster-ai" TargetMode="External"/><Relationship Id="rId4" Type="http://schemas.openxmlformats.org/officeDocument/2006/relationships/image" Target="../media/image35.png"/><Relationship Id="rId9"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07tGfteD4_s&amp;ab_channel=MarceloRovai" TargetMode="External"/><Relationship Id="rId2" Type="http://schemas.openxmlformats.org/officeDocument/2006/relationships/hyperlink" Target="https://www.youtube.com/watch?v=m_Ueb88yd88&amp;ab_channel=MarceloRovai" TargetMode="External"/><Relationship Id="rId1" Type="http://schemas.openxmlformats.org/officeDocument/2006/relationships/slideLayout" Target="../slideLayouts/slideLayout2.xml"/><Relationship Id="rId4" Type="http://schemas.openxmlformats.org/officeDocument/2006/relationships/hyperlink" Target="https://github.com/Mjrovai/UNIFEI-IESTI01-TinyML-2022.1/tree/main/00_Curse_Folder/1_Fundamentals/Class_04a"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90.png"/><Relationship Id="rId3" Type="http://schemas.openxmlformats.org/officeDocument/2006/relationships/image" Target="../media/image42.png"/><Relationship Id="rId7" Type="http://schemas.openxmlformats.org/officeDocument/2006/relationships/image" Target="../media/image19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70.png"/><Relationship Id="rId5" Type="http://schemas.openxmlformats.org/officeDocument/2006/relationships/image" Target="../media/image170.png"/><Relationship Id="rId15" Type="http://schemas.openxmlformats.org/officeDocument/2006/relationships/image" Target="../media/image191.png"/><Relationship Id="rId10" Type="http://schemas.openxmlformats.org/officeDocument/2006/relationships/image" Target="../media/image26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700.png"/></Relationships>
</file>

<file path=ppt/slides/_rels/slide38.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380.png"/><Relationship Id="rId26" Type="http://schemas.openxmlformats.org/officeDocument/2006/relationships/image" Target="../media/image460.png"/><Relationship Id="rId39" Type="http://schemas.openxmlformats.org/officeDocument/2006/relationships/image" Target="../media/image59.png"/><Relationship Id="rId21" Type="http://schemas.openxmlformats.org/officeDocument/2006/relationships/image" Target="../media/image410.png"/><Relationship Id="rId34" Type="http://schemas.openxmlformats.org/officeDocument/2006/relationships/image" Target="../media/image54.png"/><Relationship Id="rId42" Type="http://schemas.openxmlformats.org/officeDocument/2006/relationships/image" Target="../media/image62.png"/><Relationship Id="rId7" Type="http://schemas.openxmlformats.org/officeDocument/2006/relationships/image" Target="../media/image330.png"/><Relationship Id="rId2" Type="http://schemas.openxmlformats.org/officeDocument/2006/relationships/image" Target="../media/image280.png"/><Relationship Id="rId16" Type="http://schemas.openxmlformats.org/officeDocument/2006/relationships/image" Target="../media/image421.png"/><Relationship Id="rId29"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png"/><Relationship Id="rId24" Type="http://schemas.openxmlformats.org/officeDocument/2006/relationships/image" Target="../media/image45.png"/><Relationship Id="rId32" Type="http://schemas.openxmlformats.org/officeDocument/2006/relationships/image" Target="../media/image52.png"/><Relationship Id="rId37" Type="http://schemas.openxmlformats.org/officeDocument/2006/relationships/image" Target="../media/image57.png"/><Relationship Id="rId40" Type="http://schemas.openxmlformats.org/officeDocument/2006/relationships/image" Target="../media/image60.png"/><Relationship Id="rId45" Type="http://schemas.openxmlformats.org/officeDocument/2006/relationships/image" Target="../media/image65.png"/><Relationship Id="rId5" Type="http://schemas.openxmlformats.org/officeDocument/2006/relationships/image" Target="../media/image310.png"/><Relationship Id="rId15" Type="http://schemas.openxmlformats.org/officeDocument/2006/relationships/image" Target="../media/image411.png"/><Relationship Id="rId23" Type="http://schemas.openxmlformats.org/officeDocument/2006/relationships/image" Target="../media/image430.png"/><Relationship Id="rId28" Type="http://schemas.openxmlformats.org/officeDocument/2006/relationships/image" Target="../media/image48.png"/><Relationship Id="rId36" Type="http://schemas.openxmlformats.org/officeDocument/2006/relationships/image" Target="../media/image56.png"/><Relationship Id="rId10" Type="http://schemas.openxmlformats.org/officeDocument/2006/relationships/image" Target="../media/image360.png"/><Relationship Id="rId19" Type="http://schemas.openxmlformats.org/officeDocument/2006/relationships/image" Target="../media/image44.png"/><Relationship Id="rId31" Type="http://schemas.openxmlformats.org/officeDocument/2006/relationships/image" Target="../media/image51.png"/><Relationship Id="rId44" Type="http://schemas.openxmlformats.org/officeDocument/2006/relationships/image" Target="../media/image64.png"/><Relationship Id="rId4" Type="http://schemas.openxmlformats.org/officeDocument/2006/relationships/image" Target="../media/image30.png"/><Relationship Id="rId9" Type="http://schemas.openxmlformats.org/officeDocument/2006/relationships/image" Target="../media/image350.png"/><Relationship Id="rId14" Type="http://schemas.openxmlformats.org/officeDocument/2006/relationships/image" Target="../media/image401.png"/><Relationship Id="rId22" Type="http://schemas.openxmlformats.org/officeDocument/2006/relationships/image" Target="../media/image420.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5.png"/><Relationship Id="rId43" Type="http://schemas.openxmlformats.org/officeDocument/2006/relationships/image" Target="../media/image63.png"/><Relationship Id="rId8" Type="http://schemas.openxmlformats.org/officeDocument/2006/relationships/image" Target="../media/image340.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46.png"/><Relationship Id="rId33" Type="http://schemas.openxmlformats.org/officeDocument/2006/relationships/image" Target="../media/image53.png"/><Relationship Id="rId38" Type="http://schemas.openxmlformats.org/officeDocument/2006/relationships/image" Target="../media/image58.png"/><Relationship Id="rId20" Type="http://schemas.openxmlformats.org/officeDocument/2006/relationships/image" Target="../media/image400.png"/><Relationship Id="rId41"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a:t>
            </a:r>
            <a:r>
              <a:rPr lang="pt-BR" b="1" i="1" dirty="0" err="1"/>
              <a:t>TinyML</a:t>
            </a:r>
            <a:r>
              <a:rPr lang="pt-BR" b="1" i="1" dirty="0"/>
              <a:t>:</a:t>
            </a:r>
            <a:br>
              <a:rPr lang="pt-BR" b="1" i="1" dirty="0"/>
            </a:br>
            <a:r>
              <a:rPr lang="pt-BR" sz="4900" b="1" i="1" dirty="0" err="1"/>
              <a:t>Machine</a:t>
            </a:r>
            <a:r>
              <a:rPr lang="pt-BR" sz="4900" b="1" i="1" dirty="0"/>
              <a:t> Learning</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2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825624"/>
                <a:ext cx="6191249" cy="5032376"/>
              </a:xfrm>
            </p:spPr>
            <p:txBody>
              <a:bodyPr>
                <a:normAutofit/>
              </a:bodyPr>
              <a:lstStyle/>
              <a:p>
                <a:r>
                  <a:rPr lang="pt-BR" b="0" i="0" dirty="0">
                    <a:solidFill>
                      <a:schemeClr val="tx1"/>
                    </a:solidFill>
                    <a:effectLst/>
                  </a:rPr>
                  <a:t>O </a:t>
                </a:r>
                <a:r>
                  <a:rPr lang="pt-BR" b="1" i="1" dirty="0">
                    <a:solidFill>
                      <a:schemeClr val="tx1"/>
                    </a:solidFill>
                    <a:effectLst/>
                  </a:rPr>
                  <a:t>peso de bias</a:t>
                </a:r>
                <a:r>
                  <a:rPr lang="pt-BR" i="1" dirty="0">
                    <a:solidFill>
                      <a:schemeClr val="tx1"/>
                    </a:solidFill>
                    <a:effectLst/>
                  </a:rPr>
                  <a:t>,</a:t>
                </a:r>
                <a:r>
                  <a:rPr lang="pt-BR" dirty="0">
                    <a:solidFill>
                      <a:schemeClr val="tx1"/>
                    </a:solidFill>
                  </a:rPr>
                  <a:t> </a:t>
                </a:r>
                <a14:m>
                  <m:oMath xmlns:m="http://schemas.openxmlformats.org/officeDocument/2006/math">
                    <m:r>
                      <a:rPr lang="pt-BR" b="0" i="1" smtClean="0">
                        <a:solidFill>
                          <a:schemeClr val="tx1"/>
                        </a:solidFill>
                        <a:latin typeface="Cambria Math" panose="02040503050406030204" pitchFamily="18" charset="0"/>
                      </a:rPr>
                      <m:t>𝑏</m:t>
                    </m:r>
                  </m:oMath>
                </a14:m>
                <a:r>
                  <a:rPr lang="pt-BR" i="1" dirty="0">
                    <a:solidFill>
                      <a:schemeClr val="tx1"/>
                    </a:solidFill>
                    <a:effectLst/>
                  </a:rPr>
                  <a:t>,</a:t>
                </a:r>
                <a:r>
                  <a:rPr lang="pt-BR" b="1" i="1" dirty="0">
                    <a:solidFill>
                      <a:schemeClr val="tx1"/>
                    </a:solidFill>
                    <a:effectLst/>
                  </a:rPr>
                  <a:t> </a:t>
                </a:r>
                <a:r>
                  <a:rPr lang="pt-BR" b="0" i="0" dirty="0">
                    <a:solidFill>
                      <a:schemeClr val="tx1"/>
                    </a:solidFill>
                    <a:effectLst/>
                  </a:rPr>
                  <a:t>permite ajustar o limiar de ativação (ou ponto de disparo) da função de ativação.</a:t>
                </a:r>
                <a:endParaRPr lang="pt-BR" dirty="0">
                  <a:solidFill>
                    <a:schemeClr val="tx1"/>
                  </a:solidFill>
                </a:endParaRPr>
              </a:p>
              <a:p>
                <a:r>
                  <a:rPr lang="pt-BR" dirty="0">
                    <a:solidFill>
                      <a:schemeClr val="tx1"/>
                    </a:solidFill>
                  </a:rPr>
                  <a:t>No início dos estudos dos neurônios, a </a:t>
                </a:r>
                <a:r>
                  <a:rPr lang="pt-BR" b="1" i="1" dirty="0">
                    <a:solidFill>
                      <a:schemeClr val="tx1"/>
                    </a:solidFill>
                  </a:rPr>
                  <a:t>função de ativação </a:t>
                </a:r>
                <a:r>
                  <a:rPr lang="pt-BR" dirty="0">
                    <a:solidFill>
                      <a:schemeClr val="tx1"/>
                    </a:solidFill>
                  </a:rPr>
                  <a:t>era do tipo </a:t>
                </a:r>
                <a:r>
                  <a:rPr lang="pt-BR" b="1" i="1" dirty="0">
                    <a:solidFill>
                      <a:schemeClr val="tx1"/>
                    </a:solidFill>
                  </a:rPr>
                  <a:t>tudo-ou</a:t>
                </a:r>
                <a:r>
                  <a:rPr lang="pt-BR" b="1" i="1" dirty="0"/>
                  <a:t>-</a:t>
                </a:r>
                <a:r>
                  <a:rPr lang="pt-BR" b="1" i="1" dirty="0">
                    <a:solidFill>
                      <a:schemeClr val="tx1"/>
                    </a:solidFill>
                  </a:rPr>
                  <a:t>nada</a:t>
                </a:r>
                <a:r>
                  <a:rPr lang="pt-BR" dirty="0">
                    <a:solidFill>
                      <a:schemeClr val="tx1"/>
                    </a:solidFill>
                  </a:rPr>
                  <a:t>, ou seja, ativava ou não (degrau unitário).</a:t>
                </a:r>
              </a:p>
              <a:p>
                <a:r>
                  <a:rPr lang="pt-BR" dirty="0">
                    <a:solidFill>
                      <a:schemeClr val="tx1"/>
                    </a:solidFill>
                  </a:rPr>
                  <a:t>Com o decorrer do tempo, outras funções com características diferentes foram propostas, tais como as funções </a:t>
                </a:r>
                <a:r>
                  <a:rPr lang="pt-BR" dirty="0" err="1">
                    <a:solidFill>
                      <a:schemeClr val="tx1"/>
                    </a:solidFill>
                  </a:rPr>
                  <a:t>sigmóide</a:t>
                </a:r>
                <a:r>
                  <a:rPr lang="pt-BR" dirty="0">
                    <a:solidFill>
                      <a:schemeClr val="tx1"/>
                    </a:solidFill>
                  </a:rPr>
                  <a:t>, tangente hiperbólica, </a:t>
                </a:r>
                <a:r>
                  <a:rPr lang="pt-BR" dirty="0" err="1">
                    <a:solidFill>
                      <a:schemeClr val="tx1"/>
                    </a:solidFill>
                  </a:rPr>
                  <a:t>relu</a:t>
                </a:r>
                <a:r>
                  <a:rPr lang="pt-BR" dirty="0">
                    <a:solidFill>
                      <a:schemeClr val="tx1"/>
                    </a:solidFill>
                  </a:rPr>
                  <a:t>, linear, etc.</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825624"/>
                <a:ext cx="6191249" cy="5032376"/>
              </a:xfrm>
              <a:blipFill>
                <a:blip r:embed="rId3"/>
                <a:stretch>
                  <a:fillRect l="-1773" t="-1937" r="-2956" b="-1816"/>
                </a:stretch>
              </a:blipFill>
            </p:spPr>
            <p:txBody>
              <a:bodyPr/>
              <a:lstStyle/>
              <a:p>
                <a:r>
                  <a:rPr lang="pt-BR">
                    <a:noFill/>
                  </a:rPr>
                  <a:t> </a:t>
                </a:r>
              </a:p>
            </p:txBody>
          </p:sp>
        </mc:Fallback>
      </mc:AlternateContent>
      <p:sp>
        <p:nvSpPr>
          <p:cNvPr id="7" name="Rectangle 6">
            <a:extLst>
              <a:ext uri="{FF2B5EF4-FFF2-40B4-BE49-F238E27FC236}">
                <a16:creationId xmlns:a16="http://schemas.microsoft.com/office/drawing/2014/main" id="{5EB97E14-ADB4-BA5D-F1FE-546C74193E47}"/>
              </a:ext>
            </a:extLst>
          </p:cNvPr>
          <p:cNvSpPr/>
          <p:nvPr/>
        </p:nvSpPr>
        <p:spPr>
          <a:xfrm>
            <a:off x="2830754" y="1710972"/>
            <a:ext cx="2062156" cy="584775"/>
          </a:xfrm>
          <a:prstGeom prst="rect">
            <a:avLst/>
          </a:prstGeom>
        </p:spPr>
        <p:txBody>
          <a:bodyPr wrap="square">
            <a:spAutoFit/>
          </a:bodyPr>
          <a:lstStyle/>
          <a:p>
            <a:pPr algn="ctr"/>
            <a:r>
              <a:rPr lang="pt-BR" sz="1600" b="1" i="1" dirty="0"/>
              <a:t>função de ativação “tudo-ou-nada”</a:t>
            </a:r>
            <a:endParaRPr lang="pt-BR" sz="1600" dirty="0"/>
          </a:p>
        </p:txBody>
      </p:sp>
      <p:pic>
        <p:nvPicPr>
          <p:cNvPr id="11" name="Imagem 10">
            <a:extLst>
              <a:ext uri="{FF2B5EF4-FFF2-40B4-BE49-F238E27FC236}">
                <a16:creationId xmlns:a16="http://schemas.microsoft.com/office/drawing/2014/main" id="{14A2C82D-E147-3E46-5A94-B1817A65C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65" y="1618724"/>
            <a:ext cx="3242177" cy="2092834"/>
          </a:xfrm>
          <a:prstGeom prst="rect">
            <a:avLst/>
          </a:prstGeom>
        </p:spPr>
      </p:pic>
      <p:pic>
        <p:nvPicPr>
          <p:cNvPr id="1028" name="Picture 4" descr="Activation Function - AI Wiki">
            <a:extLst>
              <a:ext uri="{FF2B5EF4-FFF2-40B4-BE49-F238E27FC236}">
                <a16:creationId xmlns:a16="http://schemas.microsoft.com/office/drawing/2014/main" id="{C1963A18-9DCD-92E6-F73C-DDD9DE51D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 t="57261" r="54834" b="1205"/>
          <a:stretch/>
        </p:blipFill>
        <p:spPr bwMode="auto">
          <a:xfrm>
            <a:off x="168883" y="3688177"/>
            <a:ext cx="2402932" cy="1551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ivation Function - AI Wiki">
            <a:extLst>
              <a:ext uri="{FF2B5EF4-FFF2-40B4-BE49-F238E27FC236}">
                <a16:creationId xmlns:a16="http://schemas.microsoft.com/office/drawing/2014/main" id="{550ACC60-BA74-A8DC-EC0D-BCF56A6936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54" t="57929" r="9225" b="2032"/>
          <a:stretch/>
        </p:blipFill>
        <p:spPr bwMode="auto">
          <a:xfrm>
            <a:off x="3201838" y="5288588"/>
            <a:ext cx="1425500" cy="15480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ctivation Function - AI Wiki">
            <a:extLst>
              <a:ext uri="{FF2B5EF4-FFF2-40B4-BE49-F238E27FC236}">
                <a16:creationId xmlns:a16="http://schemas.microsoft.com/office/drawing/2014/main" id="{24D9FB6F-0548-0312-1650-B2A6897D7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05" t="4046" r="52375" b="51018"/>
          <a:stretch/>
        </p:blipFill>
        <p:spPr bwMode="auto">
          <a:xfrm>
            <a:off x="2856509" y="3688175"/>
            <a:ext cx="2194923" cy="1548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ctivation Function - AI Wiki">
            <a:extLst>
              <a:ext uri="{FF2B5EF4-FFF2-40B4-BE49-F238E27FC236}">
                <a16:creationId xmlns:a16="http://schemas.microsoft.com/office/drawing/2014/main" id="{DE19C8D7-086E-8B51-C541-E12C93D4CB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4" t="3391" r="3935" b="53689"/>
          <a:stretch/>
        </p:blipFill>
        <p:spPr bwMode="auto">
          <a:xfrm>
            <a:off x="334435" y="5309998"/>
            <a:ext cx="2295436" cy="154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68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7C26D-3BDE-A236-CADC-F1BB9F2DC0B3}"/>
              </a:ext>
            </a:extLst>
          </p:cNvPr>
          <p:cNvSpPr>
            <a:spLocks noGrp="1"/>
          </p:cNvSpPr>
          <p:nvPr>
            <p:ph type="title"/>
          </p:nvPr>
        </p:nvSpPr>
        <p:spPr/>
        <p:txBody>
          <a:bodyPr/>
          <a:lstStyle/>
          <a:p>
            <a:r>
              <a:rPr lang="pt-BR" dirty="0"/>
              <a:t>Neurônio artificial</a:t>
            </a:r>
          </a:p>
        </p:txBody>
      </p:sp>
      <p:sp>
        <p:nvSpPr>
          <p:cNvPr id="3" name="Espaço Reservado para Conteúdo 2">
            <a:extLst>
              <a:ext uri="{FF2B5EF4-FFF2-40B4-BE49-F238E27FC236}">
                <a16:creationId xmlns:a16="http://schemas.microsoft.com/office/drawing/2014/main" id="{651AE336-F194-B92F-7FFD-EAA2F0C65A36}"/>
              </a:ext>
            </a:extLst>
          </p:cNvPr>
          <p:cNvSpPr>
            <a:spLocks noGrp="1"/>
          </p:cNvSpPr>
          <p:nvPr>
            <p:ph idx="1"/>
          </p:nvPr>
        </p:nvSpPr>
        <p:spPr>
          <a:xfrm>
            <a:off x="5805714" y="1825624"/>
            <a:ext cx="6186261" cy="5032375"/>
          </a:xfrm>
        </p:spPr>
        <p:txBody>
          <a:bodyPr>
            <a:normAutofit lnSpcReduction="10000"/>
          </a:bodyPr>
          <a:lstStyle/>
          <a:p>
            <a:r>
              <a:rPr lang="pt-BR" b="0" i="0" dirty="0">
                <a:effectLst/>
              </a:rPr>
              <a:t>O </a:t>
            </a:r>
            <a:r>
              <a:rPr lang="pt-BR" b="1" i="1" dirty="0">
                <a:effectLst/>
              </a:rPr>
              <a:t>objetivo</a:t>
            </a:r>
            <a:r>
              <a:rPr lang="pt-BR" b="0" i="0" dirty="0">
                <a:effectLst/>
              </a:rPr>
              <a:t> do treinamento de uma rede neural artificial é </a:t>
            </a:r>
            <a:r>
              <a:rPr lang="pt-BR" b="1" i="1" dirty="0">
                <a:effectLst/>
              </a:rPr>
              <a:t>encontrar os valores ideais dos pesos </a:t>
            </a:r>
            <a:r>
              <a:rPr lang="pt-BR" b="0" i="0" dirty="0">
                <a:effectLst/>
              </a:rPr>
              <a:t>(bias e sinápticos) de todos os neurônios de forma que a rede </a:t>
            </a:r>
            <a:r>
              <a:rPr lang="pt-BR" b="1" i="1" dirty="0">
                <a:effectLst/>
              </a:rPr>
              <a:t>resolva uma tarefa específica</a:t>
            </a:r>
            <a:r>
              <a:rPr lang="pt-BR" b="0" i="0" dirty="0">
                <a:effectLst/>
              </a:rPr>
              <a:t>, como, por exemplo, a classificação de imagens.</a:t>
            </a:r>
          </a:p>
          <a:p>
            <a:r>
              <a:rPr lang="pt-BR" dirty="0"/>
              <a:t>Os pesos são ajustados através de um processo iterativo chamado de </a:t>
            </a:r>
            <a:r>
              <a:rPr lang="pt-BR" b="1" i="1" dirty="0"/>
              <a:t>retropropagação do erro</a:t>
            </a:r>
            <a:r>
              <a:rPr lang="pt-BR" dirty="0"/>
              <a:t>, onde apresenta-se ao modelo as </a:t>
            </a:r>
            <a:r>
              <a:rPr lang="pt-BR" b="1" i="1" dirty="0"/>
              <a:t>entradas</a:t>
            </a:r>
            <a:r>
              <a:rPr lang="pt-BR" dirty="0"/>
              <a:t> e </a:t>
            </a:r>
            <a:r>
              <a:rPr lang="pt-BR" b="1" i="1" dirty="0"/>
              <a:t>saídas esperadas</a:t>
            </a:r>
            <a:r>
              <a:rPr lang="pt-BR" dirty="0"/>
              <a:t> e o processo minimiza o erro entre a </a:t>
            </a:r>
            <a:r>
              <a:rPr lang="pt-BR" b="1" i="1" dirty="0"/>
              <a:t>saída da rede </a:t>
            </a:r>
            <a:r>
              <a:rPr lang="pt-BR" dirty="0"/>
              <a:t>e os </a:t>
            </a:r>
            <a:r>
              <a:rPr lang="pt-BR" b="1" i="1" dirty="0"/>
              <a:t>valores de saída esperados</a:t>
            </a:r>
            <a:r>
              <a:rPr lang="pt-BR" dirty="0"/>
              <a:t>.</a:t>
            </a:r>
            <a:endParaRPr lang="pt-BR" dirty="0">
              <a:effectLst/>
            </a:endParaRPr>
          </a:p>
          <a:p>
            <a:endParaRPr lang="pt-BR" b="0" i="0" dirty="0">
              <a:effectLst/>
            </a:endParaRPr>
          </a:p>
        </p:txBody>
      </p:sp>
      <p:pic>
        <p:nvPicPr>
          <p:cNvPr id="7" name="Imagem 6">
            <a:extLst>
              <a:ext uri="{FF2B5EF4-FFF2-40B4-BE49-F238E27FC236}">
                <a16:creationId xmlns:a16="http://schemas.microsoft.com/office/drawing/2014/main" id="{9E371F28-F18C-B660-5052-49BE85D69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46172"/>
            <a:ext cx="4636863" cy="4939539"/>
          </a:xfrm>
          <a:prstGeom prst="rect">
            <a:avLst/>
          </a:prstGeom>
        </p:spPr>
      </p:pic>
    </p:spTree>
    <p:extLst>
      <p:ext uri="{BB962C8B-B14F-4D97-AF65-F5344CB8AC3E}">
        <p14:creationId xmlns:p14="http://schemas.microsoft.com/office/powerpoint/2010/main" val="380449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57150" y="1797053"/>
            <a:ext cx="6038850" cy="4962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6A391ACE-D873-BDA7-29B1-D749F1D74D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6271791" y="1797053"/>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8" name="Espaço Reservado para Conteúdo 2">
            <a:extLst>
              <a:ext uri="{FF2B5EF4-FFF2-40B4-BE49-F238E27FC236}">
                <a16:creationId xmlns:a16="http://schemas.microsoft.com/office/drawing/2014/main" id="{C09E3E1D-F5A3-949C-7B2D-31B05BAA6CEA}"/>
              </a:ext>
            </a:extLst>
          </p:cNvPr>
          <p:cNvSpPr>
            <a:spLocks noGrp="1"/>
          </p:cNvSpPr>
          <p:nvPr>
            <p:ph idx="1"/>
          </p:nvPr>
        </p:nvSpPr>
        <p:spPr>
          <a:xfrm>
            <a:off x="833861" y="1212903"/>
            <a:ext cx="11100964" cy="586813"/>
          </a:xfrm>
        </p:spPr>
        <p:txBody>
          <a:bodyPr>
            <a:normAutofit fontScale="77500" lnSpcReduction="20000"/>
          </a:bodyPr>
          <a:lstStyle/>
          <a:p>
            <a:r>
              <a:rPr lang="pt-BR" dirty="0"/>
              <a:t>Diferentes tipos de neurônios, a quantidade de camadas e de neurônios em cada uma delas e a forma como eles estão conectados, resultam em topologias diferentes</a:t>
            </a:r>
          </a:p>
        </p:txBody>
      </p:sp>
    </p:spTree>
    <p:extLst>
      <p:ext uri="{BB962C8B-B14F-4D97-AF65-F5344CB8AC3E}">
        <p14:creationId xmlns:p14="http://schemas.microsoft.com/office/powerpoint/2010/main" val="84610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31777" y="1416394"/>
            <a:ext cx="6268716" cy="515142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5191125" y="1700211"/>
            <a:ext cx="1209368" cy="1243014"/>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DFF</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619875" y="1706579"/>
            <a:ext cx="5420991" cy="5151421"/>
          </a:xfrm>
        </p:spPr>
        <p:txBody>
          <a:bodyPr>
            <a:normAutofit lnSpcReduction="10000"/>
          </a:bodyPr>
          <a:lstStyle/>
          <a:p>
            <a:r>
              <a:rPr lang="pt-BR" b="1" dirty="0" err="1"/>
              <a:t>DFFs</a:t>
            </a:r>
            <a:r>
              <a:rPr lang="pt-BR" dirty="0"/>
              <a:t>: também chamadas de </a:t>
            </a:r>
            <a:r>
              <a:rPr lang="pt-BR" i="1" dirty="0" err="1"/>
              <a:t>dense</a:t>
            </a:r>
            <a:r>
              <a:rPr lang="pt-BR" i="1" dirty="0"/>
              <a:t> neural networks </a:t>
            </a:r>
            <a:r>
              <a:rPr lang="pt-BR" dirty="0"/>
              <a:t>(DNN), são redes </a:t>
            </a:r>
            <a:r>
              <a:rPr lang="pt-BR" b="1" i="1" dirty="0"/>
              <a:t>densamente</a:t>
            </a:r>
            <a:r>
              <a:rPr lang="pt-BR" dirty="0"/>
              <a:t> conectadas (todas as saídas de uma camada se conectam a todos os nós da próxima) com 2 ou mais camadas ocultas.</a:t>
            </a:r>
          </a:p>
          <a:p>
            <a:r>
              <a:rPr lang="pt-BR" dirty="0"/>
              <a:t>O termo </a:t>
            </a:r>
            <a:r>
              <a:rPr lang="pt-BR" b="1" i="1" dirty="0"/>
              <a:t>feed </a:t>
            </a:r>
            <a:r>
              <a:rPr lang="pt-BR" b="1" i="1" dirty="0" err="1"/>
              <a:t>forward</a:t>
            </a:r>
            <a:r>
              <a:rPr lang="pt-BR" b="1" i="1" dirty="0"/>
              <a:t> </a:t>
            </a:r>
            <a:r>
              <a:rPr lang="pt-BR" dirty="0"/>
              <a:t>vem do fato de que as conexões são sempre no sentido da </a:t>
            </a:r>
            <a:r>
              <a:rPr lang="pt-BR" b="1" i="1" dirty="0"/>
              <a:t>entrada para a saída</a:t>
            </a:r>
            <a:r>
              <a:rPr lang="pt-BR" dirty="0"/>
              <a:t>.</a:t>
            </a:r>
          </a:p>
          <a:p>
            <a:r>
              <a:rPr lang="pt-BR" dirty="0"/>
              <a:t>São usadas em tarefas de aproximação de funções (i.e., regressão e classificação.</a:t>
            </a:r>
          </a:p>
        </p:txBody>
      </p:sp>
      <p:sp>
        <p:nvSpPr>
          <p:cNvPr id="6" name="CaixaDeTexto 5">
            <a:extLst>
              <a:ext uri="{FF2B5EF4-FFF2-40B4-BE49-F238E27FC236}">
                <a16:creationId xmlns:a16="http://schemas.microsoft.com/office/drawing/2014/main" id="{DB9D9639-F477-4342-5FAD-CB7A69423116}"/>
              </a:ext>
            </a:extLst>
          </p:cNvPr>
          <p:cNvSpPr txBox="1"/>
          <p:nvPr/>
        </p:nvSpPr>
        <p:spPr>
          <a:xfrm>
            <a:off x="6319378" y="156401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EDED775B-4386-BF2D-7F1A-8EEC45D8E14F}"/>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296763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7EAA2BF-C5CD-8103-2E5B-7DFFC3288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3" name="Retângulo: Cantos Arredondados 2">
            <a:extLst>
              <a:ext uri="{FF2B5EF4-FFF2-40B4-BE49-F238E27FC236}">
                <a16:creationId xmlns:a16="http://schemas.microsoft.com/office/drawing/2014/main" id="{51253F61-FE15-D675-8A52-7B573E07647B}"/>
              </a:ext>
            </a:extLst>
          </p:cNvPr>
          <p:cNvSpPr/>
          <p:nvPr/>
        </p:nvSpPr>
        <p:spPr>
          <a:xfrm>
            <a:off x="319512" y="1471610"/>
            <a:ext cx="5871738" cy="1478128"/>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CNN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77001" y="1471611"/>
            <a:ext cx="5563866" cy="5386390"/>
          </a:xfrm>
        </p:spPr>
        <p:txBody>
          <a:bodyPr>
            <a:normAutofit/>
          </a:bodyPr>
          <a:lstStyle/>
          <a:p>
            <a:r>
              <a:rPr lang="pt-BR" b="1" dirty="0" err="1"/>
              <a:t>CNNs</a:t>
            </a:r>
            <a:r>
              <a:rPr lang="pt-BR" dirty="0"/>
              <a:t>: ou redes neurais convolucionais, são redes que utilizam </a:t>
            </a:r>
            <a:r>
              <a:rPr lang="pt-BR" b="1" i="1" dirty="0"/>
              <a:t>camadas de convolução</a:t>
            </a:r>
            <a:r>
              <a:rPr lang="pt-BR" dirty="0"/>
              <a:t>,</a:t>
            </a:r>
            <a:r>
              <a:rPr lang="pt-BR" b="1" i="1" dirty="0"/>
              <a:t> </a:t>
            </a:r>
            <a:r>
              <a:rPr lang="pt-BR" i="0" dirty="0">
                <a:effectLst/>
              </a:rPr>
              <a:t>que aplicam </a:t>
            </a:r>
            <a:r>
              <a:rPr lang="pt-BR" b="1" i="1" dirty="0">
                <a:effectLst/>
              </a:rPr>
              <a:t>filtros</a:t>
            </a:r>
            <a:r>
              <a:rPr lang="pt-BR" i="0" dirty="0">
                <a:effectLst/>
              </a:rPr>
              <a:t> para </a:t>
            </a:r>
            <a:r>
              <a:rPr lang="pt-BR" b="1" i="1" dirty="0">
                <a:effectLst/>
              </a:rPr>
              <a:t>extrair características relevantes </a:t>
            </a:r>
            <a:r>
              <a:rPr lang="pt-BR" i="0" dirty="0">
                <a:effectLst/>
              </a:rPr>
              <a:t>dos dados de entrada, em geral imagens.</a:t>
            </a:r>
            <a:endParaRPr lang="pt-BR" dirty="0"/>
          </a:p>
          <a:p>
            <a:r>
              <a:rPr lang="pt-BR" dirty="0"/>
              <a:t>São usadas em aplicações de </a:t>
            </a:r>
            <a:r>
              <a:rPr lang="pt-BR" b="1" i="1" dirty="0"/>
              <a:t>visão computacional</a:t>
            </a:r>
            <a:r>
              <a:rPr lang="pt-BR" dirty="0"/>
              <a:t>, como classificação de imagens, processamento de vídeos, detecção de objetos em imagens ou vídeos.</a:t>
            </a:r>
          </a:p>
        </p:txBody>
      </p:sp>
      <p:sp>
        <p:nvSpPr>
          <p:cNvPr id="7" name="CaixaDeTexto 6">
            <a:extLst>
              <a:ext uri="{FF2B5EF4-FFF2-40B4-BE49-F238E27FC236}">
                <a16:creationId xmlns:a16="http://schemas.microsoft.com/office/drawing/2014/main" id="{117F3FD2-FCE4-7DFE-C26E-0C021FA33D26}"/>
              </a:ext>
            </a:extLst>
          </p:cNvPr>
          <p:cNvSpPr txBox="1"/>
          <p:nvPr/>
        </p:nvSpPr>
        <p:spPr>
          <a:xfrm>
            <a:off x="6069595" y="130240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BCCD196A-9BB4-D2E2-8ADF-C261B47277AA}"/>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397391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650898" y="2990849"/>
            <a:ext cx="4616552" cy="96202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RNN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81775" y="1423985"/>
            <a:ext cx="5459091" cy="5434015"/>
          </a:xfrm>
        </p:spPr>
        <p:txBody>
          <a:bodyPr>
            <a:normAutofit/>
          </a:bodyPr>
          <a:lstStyle/>
          <a:p>
            <a:r>
              <a:rPr lang="pt-BR" b="1" dirty="0" err="1"/>
              <a:t>RNNs</a:t>
            </a:r>
            <a:r>
              <a:rPr lang="pt-BR" dirty="0"/>
              <a:t>: ou redes neurais </a:t>
            </a:r>
            <a:r>
              <a:rPr lang="pt-BR" b="1" i="1" dirty="0"/>
              <a:t>recorrentes</a:t>
            </a:r>
            <a:r>
              <a:rPr lang="pt-BR" dirty="0"/>
              <a:t>, p</a:t>
            </a:r>
            <a:r>
              <a:rPr lang="pt-BR" b="0" i="0" dirty="0">
                <a:effectLst/>
              </a:rPr>
              <a:t>ossuem </a:t>
            </a:r>
            <a:r>
              <a:rPr lang="pt-BR" b="1" i="1" dirty="0">
                <a:effectLst/>
              </a:rPr>
              <a:t>conexões que formam loops</a:t>
            </a:r>
            <a:r>
              <a:rPr lang="pt-BR" b="0" i="0" dirty="0">
                <a:effectLst/>
              </a:rPr>
              <a:t>, permitindo que </a:t>
            </a:r>
            <a:r>
              <a:rPr lang="pt-BR" b="1" i="1" dirty="0">
                <a:effectLst/>
              </a:rPr>
              <a:t>informações anteriores sejam armazenadas e influenciem as entradas futuras</a:t>
            </a:r>
            <a:r>
              <a:rPr lang="pt-BR" dirty="0"/>
              <a:t>, ou seja, elas possuem memória.</a:t>
            </a:r>
          </a:p>
          <a:p>
            <a:r>
              <a:rPr lang="pt-BR" b="0" i="0" dirty="0">
                <a:effectLst/>
              </a:rPr>
              <a:t>Essa capacidade as torna especialmente úteis em </a:t>
            </a:r>
            <a:r>
              <a:rPr lang="pt-BR" b="1" i="1" dirty="0">
                <a:effectLst/>
              </a:rPr>
              <a:t>tarefas </a:t>
            </a:r>
            <a:r>
              <a:rPr lang="pt-BR" dirty="0">
                <a:effectLst/>
              </a:rPr>
              <a:t>que envolvem </a:t>
            </a:r>
            <a:r>
              <a:rPr lang="pt-BR" b="1" i="1" dirty="0">
                <a:effectLst/>
              </a:rPr>
              <a:t>dados sequenciais</a:t>
            </a:r>
            <a:r>
              <a:rPr lang="pt-BR" b="0" i="0" dirty="0">
                <a:effectLst/>
              </a:rPr>
              <a:t>, como </a:t>
            </a:r>
            <a:r>
              <a:rPr lang="pt-BR" b="1" i="1" dirty="0">
                <a:effectLst/>
              </a:rPr>
              <a:t>análise de texto</a:t>
            </a:r>
            <a:r>
              <a:rPr lang="pt-BR" b="0" i="0" dirty="0">
                <a:effectLst/>
              </a:rPr>
              <a:t>, </a:t>
            </a:r>
            <a:r>
              <a:rPr lang="pt-BR" b="1" i="1" dirty="0">
                <a:effectLst/>
              </a:rPr>
              <a:t>previsão de séries temporais</a:t>
            </a:r>
            <a:r>
              <a:rPr lang="pt-BR" b="0" i="0" dirty="0">
                <a:effectLst/>
              </a:rPr>
              <a:t> e </a:t>
            </a:r>
            <a:r>
              <a:rPr lang="pt-BR" b="1" i="1" dirty="0">
                <a:effectLst/>
              </a:rPr>
              <a:t>processamento de fala e áudio</a:t>
            </a:r>
            <a:r>
              <a:rPr lang="pt-BR" b="0" i="0" dirty="0">
                <a:effectLst/>
              </a:rPr>
              <a:t>.</a:t>
            </a:r>
            <a:endParaRPr lang="pt-BR" dirty="0"/>
          </a:p>
        </p:txBody>
      </p:sp>
    </p:spTree>
    <p:extLst>
      <p:ext uri="{BB962C8B-B14F-4D97-AF65-F5344CB8AC3E}">
        <p14:creationId xmlns:p14="http://schemas.microsoft.com/office/powerpoint/2010/main" val="306438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743075" y="3952876"/>
            <a:ext cx="4446910" cy="1257300"/>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AE</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6" y="1695451"/>
            <a:ext cx="5572124" cy="5162550"/>
          </a:xfrm>
        </p:spPr>
        <p:txBody>
          <a:bodyPr>
            <a:normAutofit fontScale="92500" lnSpcReduction="20000"/>
          </a:bodyPr>
          <a:lstStyle/>
          <a:p>
            <a:r>
              <a:rPr lang="pt-BR" b="1" dirty="0" err="1"/>
              <a:t>AEs</a:t>
            </a:r>
            <a:r>
              <a:rPr lang="pt-BR" dirty="0"/>
              <a:t>: os </a:t>
            </a:r>
            <a:r>
              <a:rPr lang="pt-BR" i="1" dirty="0" err="1"/>
              <a:t>autoencoders</a:t>
            </a:r>
            <a:r>
              <a:rPr lang="pt-BR" dirty="0"/>
              <a:t> </a:t>
            </a:r>
            <a:r>
              <a:rPr lang="pt-BR" b="0" i="0" dirty="0">
                <a:effectLst/>
              </a:rPr>
              <a:t>têm como objetivo aprender uma </a:t>
            </a:r>
            <a:r>
              <a:rPr lang="pt-BR" b="1" i="1" dirty="0">
                <a:effectLst/>
              </a:rPr>
              <a:t>representação latente</a:t>
            </a:r>
            <a:r>
              <a:rPr lang="pt-BR" dirty="0">
                <a:effectLst/>
              </a:rPr>
              <a:t> (i.e., características importantes, ma</a:t>
            </a:r>
            <a:r>
              <a:rPr lang="pt-BR" dirty="0"/>
              <a:t>s ocultas) </a:t>
            </a:r>
            <a:r>
              <a:rPr lang="pt-BR" b="0" i="0" dirty="0">
                <a:effectLst/>
              </a:rPr>
              <a:t>dos dados de entrada.</a:t>
            </a:r>
          </a:p>
          <a:p>
            <a:r>
              <a:rPr lang="pt-BR" b="0" i="0" dirty="0">
                <a:effectLst/>
              </a:rPr>
              <a:t>Consistem em duas partes: o </a:t>
            </a:r>
            <a:r>
              <a:rPr lang="pt-BR" b="1" i="1" dirty="0">
                <a:effectLst/>
              </a:rPr>
              <a:t>codificador</a:t>
            </a:r>
            <a:r>
              <a:rPr lang="pt-BR" b="0" i="0" dirty="0">
                <a:effectLst/>
              </a:rPr>
              <a:t>, que mapeia os dados de entrada para uma representação latente (de maior ou menor dimensão), e o </a:t>
            </a:r>
            <a:r>
              <a:rPr lang="pt-BR" b="1" i="1" dirty="0">
                <a:effectLst/>
              </a:rPr>
              <a:t>decodificador</a:t>
            </a:r>
            <a:r>
              <a:rPr lang="pt-BR" b="0" i="0" dirty="0">
                <a:effectLst/>
              </a:rPr>
              <a:t>, que reconstrói os dados originais a partir da representação latente.</a:t>
            </a:r>
            <a:endParaRPr lang="pt-BR" dirty="0"/>
          </a:p>
          <a:p>
            <a:r>
              <a:rPr lang="pt-BR" dirty="0"/>
              <a:t>S</a:t>
            </a:r>
            <a:r>
              <a:rPr lang="pt-BR" b="0" i="0" dirty="0">
                <a:effectLst/>
              </a:rPr>
              <a:t>ão usados em tarefas de redução de dimensionalidade, remoção de ruído, compressão de dados, geração de dados sintéticos e </a:t>
            </a:r>
            <a:r>
              <a:rPr lang="pt-BR" dirty="0"/>
              <a:t>redundância.</a:t>
            </a:r>
          </a:p>
        </p:txBody>
      </p:sp>
    </p:spTree>
    <p:extLst>
      <p:ext uri="{BB962C8B-B14F-4D97-AF65-F5344CB8AC3E}">
        <p14:creationId xmlns:p14="http://schemas.microsoft.com/office/powerpoint/2010/main" val="420195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5" y="1528925"/>
            <a:ext cx="5497194" cy="5329075"/>
          </a:xfrm>
        </p:spPr>
        <p:txBody>
          <a:bodyPr>
            <a:normAutofit lnSpcReduction="10000"/>
          </a:bodyPr>
          <a:lstStyle/>
          <a:p>
            <a:r>
              <a:rPr lang="pt-BR" b="1" dirty="0" err="1"/>
              <a:t>GANs</a:t>
            </a:r>
            <a:r>
              <a:rPr lang="pt-BR" dirty="0"/>
              <a:t>: ou redes adversárias generativas, </a:t>
            </a:r>
            <a:r>
              <a:rPr lang="pt-BR" b="0" i="0" dirty="0">
                <a:effectLst/>
              </a:rPr>
              <a:t>são um tipo especial de rede neural que consiste em </a:t>
            </a:r>
            <a:r>
              <a:rPr lang="pt-BR" b="1" i="1" dirty="0">
                <a:effectLst/>
              </a:rPr>
              <a:t>duas redes em competição</a:t>
            </a:r>
            <a:r>
              <a:rPr lang="pt-BR" b="0" i="0" dirty="0">
                <a:effectLst/>
              </a:rPr>
              <a:t>: o </a:t>
            </a:r>
            <a:r>
              <a:rPr lang="pt-BR" b="1" i="1" dirty="0">
                <a:effectLst/>
              </a:rPr>
              <a:t>gerador</a:t>
            </a:r>
            <a:r>
              <a:rPr lang="pt-BR" b="0" i="0" dirty="0">
                <a:effectLst/>
              </a:rPr>
              <a:t> e o </a:t>
            </a:r>
            <a:r>
              <a:rPr lang="pt-BR" b="1" i="1" dirty="0">
                <a:effectLst/>
              </a:rPr>
              <a:t>discriminador</a:t>
            </a:r>
            <a:r>
              <a:rPr lang="pt-BR" b="0" i="0" dirty="0">
                <a:effectLst/>
              </a:rPr>
              <a:t>.</a:t>
            </a:r>
          </a:p>
          <a:p>
            <a:r>
              <a:rPr lang="pt-BR" b="0" i="0" dirty="0">
                <a:effectLst/>
              </a:rPr>
              <a:t>O gerador cria dados sintéticos que se assemelham aos dados reais, enquanto o discriminador tenta distinguir entre os dados reais e os dados gerados pelo gerador. </a:t>
            </a:r>
            <a:endParaRPr lang="pt-BR" dirty="0"/>
          </a:p>
          <a:p>
            <a:r>
              <a:rPr lang="pt-BR" dirty="0"/>
              <a:t>S</a:t>
            </a:r>
            <a:r>
              <a:rPr lang="pt-BR" b="0" i="0" dirty="0">
                <a:effectLst/>
              </a:rPr>
              <a:t>ão usadas para geração de imagens, vídeos e sons realistas, e </a:t>
            </a:r>
            <a:r>
              <a:rPr lang="pt-BR" dirty="0"/>
              <a:t>em tar</a:t>
            </a:r>
            <a:r>
              <a:rPr lang="pt-BR" b="0" i="0" dirty="0">
                <a:effectLst/>
              </a:rPr>
              <a:t>efas de geração de dados sintéticos.</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4242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342900" y="2924175"/>
            <a:ext cx="1847850" cy="105727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GAN</a:t>
            </a:r>
          </a:p>
        </p:txBody>
      </p:sp>
    </p:spTree>
    <p:extLst>
      <p:ext uri="{BB962C8B-B14F-4D97-AF65-F5344CB8AC3E}">
        <p14:creationId xmlns:p14="http://schemas.microsoft.com/office/powerpoint/2010/main" val="256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10325" y="1528925"/>
            <a:ext cx="5630543" cy="5329075"/>
          </a:xfrm>
        </p:spPr>
        <p:txBody>
          <a:bodyPr>
            <a:normAutofit fontScale="92500" lnSpcReduction="10000"/>
          </a:bodyPr>
          <a:lstStyle/>
          <a:p>
            <a:r>
              <a:rPr lang="pt-BR" b="1" dirty="0" err="1"/>
              <a:t>ANs</a:t>
            </a:r>
            <a:r>
              <a:rPr lang="pt-BR" dirty="0"/>
              <a:t>: ou redes de atenção, </a:t>
            </a:r>
            <a:r>
              <a:rPr lang="pt-BR" b="0" i="0" dirty="0">
                <a:effectLst/>
              </a:rPr>
              <a:t>são um tipo de rede neural que se concentra em destacar partes importantes dos dados de entrada, dando-lhes maior peso durante o processamento. </a:t>
            </a:r>
          </a:p>
          <a:p>
            <a:r>
              <a:rPr lang="pt-BR" b="0" i="0" dirty="0">
                <a:effectLst/>
              </a:rPr>
              <a:t>Elas atribuem pesos diferentes às partes da entrada e as combinam de forma ponderada, focando nas partes mais importantes e ignorando as menos importantes.</a:t>
            </a:r>
            <a:endParaRPr lang="pt-BR" dirty="0"/>
          </a:p>
          <a:p>
            <a:r>
              <a:rPr lang="pt-BR" dirty="0"/>
              <a:t>S</a:t>
            </a:r>
            <a:r>
              <a:rPr lang="pt-BR" b="0" i="0" dirty="0">
                <a:effectLst/>
              </a:rPr>
              <a:t>ão usadas em tarefas que envolvem sequências de dados, como tradução automática, processamento de linguagem natural e reconhecimento de fala.</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4171949" y="5410200"/>
            <a:ext cx="2028825" cy="117666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AN</a:t>
            </a:r>
          </a:p>
        </p:txBody>
      </p:sp>
    </p:spTree>
    <p:extLst>
      <p:ext uri="{BB962C8B-B14F-4D97-AF65-F5344CB8AC3E}">
        <p14:creationId xmlns:p14="http://schemas.microsoft.com/office/powerpoint/2010/main" val="9218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3339885" y="1825624"/>
            <a:ext cx="8671140" cy="5032376"/>
          </a:xfrm>
        </p:spPr>
        <p:txBody>
          <a:bodyPr>
            <a:normAutofit fontScale="92500"/>
          </a:bodyPr>
          <a:lstStyle/>
          <a:p>
            <a:r>
              <a:rPr lang="pt-BR" dirty="0"/>
              <a:t>Ao longo dos anos, para resolver problemas mais e mais complexos com ótimos resultados, as topologias de redes neurais têm se tornado maiores e mais complexas.</a:t>
            </a:r>
          </a:p>
          <a:p>
            <a:pPr lvl="1">
              <a:buFont typeface="Wingdings" panose="05000000000000000000" pitchFamily="2" charset="2"/>
              <a:buChar char="§"/>
            </a:pPr>
            <a:r>
              <a:rPr lang="pt-BR" dirty="0"/>
              <a:t>Complexidade ou capacidade da rede neural está relacionada com sua quantidade de camadas e nós.</a:t>
            </a:r>
          </a:p>
          <a:p>
            <a:r>
              <a:rPr lang="pt-BR" dirty="0"/>
              <a:t>A </a:t>
            </a:r>
            <a:r>
              <a:rPr lang="pt-BR" b="1" i="1" dirty="0"/>
              <a:t>complexidade computacional </a:t>
            </a:r>
            <a:r>
              <a:rPr lang="pt-BR" dirty="0"/>
              <a:t>de uma rede neural é </a:t>
            </a:r>
            <a:r>
              <a:rPr lang="pt-BR" b="1" i="1" dirty="0"/>
              <a:t>diretamente proporcional ao número de conexões</a:t>
            </a:r>
            <a:r>
              <a:rPr lang="pt-BR" dirty="0"/>
              <a:t>, portanto, quanto mais camadas e nós, mais memória e cálculos matemáticos são necessários e, consequentemente, maior será o </a:t>
            </a:r>
            <a:r>
              <a:rPr lang="pt-BR" b="1" i="1" dirty="0"/>
              <a:t>consumo de memória e energia</a:t>
            </a:r>
            <a:r>
              <a:rPr lang="pt-BR" dirty="0"/>
              <a:t>.</a:t>
            </a:r>
          </a:p>
          <a:p>
            <a:r>
              <a:rPr lang="pt-BR" dirty="0"/>
              <a:t>Até recentemente, não havia uma preocupação com as eficiências computacional e energética de soluções envolvendo IA.</a:t>
            </a:r>
          </a:p>
        </p:txBody>
      </p:sp>
      <p:pic>
        <p:nvPicPr>
          <p:cNvPr id="5" name="Imagem 4">
            <a:extLst>
              <a:ext uri="{FF2B5EF4-FFF2-40B4-BE49-F238E27FC236}">
                <a16:creationId xmlns:a16="http://schemas.microsoft.com/office/drawing/2014/main" id="{ADB4BAE9-69A8-69DC-305D-F35C4E69B0A1}"/>
              </a:ext>
            </a:extLst>
          </p:cNvPr>
          <p:cNvPicPr>
            <a:picLocks noChangeAspect="1"/>
          </p:cNvPicPr>
          <p:nvPr/>
        </p:nvPicPr>
        <p:blipFill>
          <a:blip r:embed="rId2"/>
          <a:stretch>
            <a:fillRect/>
          </a:stretch>
        </p:blipFill>
        <p:spPr>
          <a:xfrm>
            <a:off x="371475" y="4152336"/>
            <a:ext cx="2610111" cy="1471154"/>
          </a:xfrm>
          <a:prstGeom prst="rect">
            <a:avLst/>
          </a:prstGeom>
        </p:spPr>
      </p:pic>
      <p:pic>
        <p:nvPicPr>
          <p:cNvPr id="6" name="Imagem 5">
            <a:extLst>
              <a:ext uri="{FF2B5EF4-FFF2-40B4-BE49-F238E27FC236}">
                <a16:creationId xmlns:a16="http://schemas.microsoft.com/office/drawing/2014/main" id="{EC47E044-EC7C-DF45-A8BF-BD584B50D8D1}"/>
              </a:ext>
            </a:extLst>
          </p:cNvPr>
          <p:cNvPicPr>
            <a:picLocks noChangeAspect="1"/>
          </p:cNvPicPr>
          <p:nvPr/>
        </p:nvPicPr>
        <p:blipFill rotWithShape="1">
          <a:blip r:embed="rId3"/>
          <a:srcRect l="7414" t="7138"/>
          <a:stretch/>
        </p:blipFill>
        <p:spPr>
          <a:xfrm>
            <a:off x="335973" y="5623490"/>
            <a:ext cx="514625" cy="430367"/>
          </a:xfrm>
          <a:prstGeom prst="rect">
            <a:avLst/>
          </a:prstGeom>
        </p:spPr>
      </p:pic>
      <p:pic>
        <p:nvPicPr>
          <p:cNvPr id="8" name="Imagem 7">
            <a:extLst>
              <a:ext uri="{FF2B5EF4-FFF2-40B4-BE49-F238E27FC236}">
                <a16:creationId xmlns:a16="http://schemas.microsoft.com/office/drawing/2014/main" id="{73880E7E-3350-241A-90A8-BD0496BACDF2}"/>
              </a:ext>
            </a:extLst>
          </p:cNvPr>
          <p:cNvPicPr>
            <a:picLocks noChangeAspect="1"/>
          </p:cNvPicPr>
          <p:nvPr/>
        </p:nvPicPr>
        <p:blipFill rotWithShape="1">
          <a:blip r:embed="rId3"/>
          <a:srcRect l="7414" t="7138"/>
          <a:stretch/>
        </p:blipFill>
        <p:spPr>
          <a:xfrm>
            <a:off x="854964" y="5623490"/>
            <a:ext cx="514625" cy="430367"/>
          </a:xfrm>
          <a:prstGeom prst="rect">
            <a:avLst/>
          </a:prstGeom>
        </p:spPr>
      </p:pic>
      <p:pic>
        <p:nvPicPr>
          <p:cNvPr id="9" name="Imagem 8">
            <a:extLst>
              <a:ext uri="{FF2B5EF4-FFF2-40B4-BE49-F238E27FC236}">
                <a16:creationId xmlns:a16="http://schemas.microsoft.com/office/drawing/2014/main" id="{58232383-8291-AC73-071D-578ECC121F45}"/>
              </a:ext>
            </a:extLst>
          </p:cNvPr>
          <p:cNvPicPr>
            <a:picLocks noChangeAspect="1"/>
          </p:cNvPicPr>
          <p:nvPr/>
        </p:nvPicPr>
        <p:blipFill rotWithShape="1">
          <a:blip r:embed="rId3"/>
          <a:srcRect l="7414" t="7138"/>
          <a:stretch/>
        </p:blipFill>
        <p:spPr>
          <a:xfrm>
            <a:off x="1359519" y="5623489"/>
            <a:ext cx="514625" cy="430367"/>
          </a:xfrm>
          <a:prstGeom prst="rect">
            <a:avLst/>
          </a:prstGeom>
        </p:spPr>
      </p:pic>
      <p:pic>
        <p:nvPicPr>
          <p:cNvPr id="10" name="Imagem 9">
            <a:extLst>
              <a:ext uri="{FF2B5EF4-FFF2-40B4-BE49-F238E27FC236}">
                <a16:creationId xmlns:a16="http://schemas.microsoft.com/office/drawing/2014/main" id="{9413DA1B-339E-EA18-D32B-C6BDBD936BD4}"/>
              </a:ext>
            </a:extLst>
          </p:cNvPr>
          <p:cNvPicPr>
            <a:picLocks noChangeAspect="1"/>
          </p:cNvPicPr>
          <p:nvPr/>
        </p:nvPicPr>
        <p:blipFill rotWithShape="1">
          <a:blip r:embed="rId3"/>
          <a:srcRect l="7414" t="7138"/>
          <a:stretch/>
        </p:blipFill>
        <p:spPr>
          <a:xfrm>
            <a:off x="1888373" y="5622539"/>
            <a:ext cx="514625" cy="430367"/>
          </a:xfrm>
          <a:prstGeom prst="rect">
            <a:avLst/>
          </a:prstGeom>
        </p:spPr>
      </p:pic>
      <p:pic>
        <p:nvPicPr>
          <p:cNvPr id="11" name="Imagem 10">
            <a:extLst>
              <a:ext uri="{FF2B5EF4-FFF2-40B4-BE49-F238E27FC236}">
                <a16:creationId xmlns:a16="http://schemas.microsoft.com/office/drawing/2014/main" id="{7E51B5EC-17C2-31E9-964D-8940110CEC67}"/>
              </a:ext>
            </a:extLst>
          </p:cNvPr>
          <p:cNvPicPr>
            <a:picLocks noChangeAspect="1"/>
          </p:cNvPicPr>
          <p:nvPr/>
        </p:nvPicPr>
        <p:blipFill rotWithShape="1">
          <a:blip r:embed="rId3"/>
          <a:srcRect l="7414" t="7138"/>
          <a:stretch/>
        </p:blipFill>
        <p:spPr>
          <a:xfrm>
            <a:off x="2474075" y="5622539"/>
            <a:ext cx="514625" cy="430367"/>
          </a:xfrm>
          <a:prstGeom prst="rect">
            <a:avLst/>
          </a:prstGeom>
        </p:spPr>
      </p:pic>
      <p:pic>
        <p:nvPicPr>
          <p:cNvPr id="12" name="Picture 2" descr="Em dez anos, hidrelétricas perderão espaço na geração de energia para solar  e eólica - Jornal O Globo">
            <a:extLst>
              <a:ext uri="{FF2B5EF4-FFF2-40B4-BE49-F238E27FC236}">
                <a16:creationId xmlns:a16="http://schemas.microsoft.com/office/drawing/2014/main" id="{2A90A4E8-5F2A-DBC9-EE12-62BF67917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6" y="2072483"/>
            <a:ext cx="2610111" cy="1566067"/>
          </a:xfrm>
          <a:prstGeom prst="rect">
            <a:avLst/>
          </a:prstGeom>
          <a:noFill/>
          <a:extLst>
            <a:ext uri="{909E8E84-426E-40DD-AFC4-6F175D3DCCD1}">
              <a14:hiddenFill xmlns:a14="http://schemas.microsoft.com/office/drawing/2010/main">
                <a:solidFill>
                  <a:srgbClr val="FFFFFF"/>
                </a:solidFill>
              </a14:hiddenFill>
            </a:ext>
          </a:extLst>
        </p:spPr>
      </p:pic>
      <p:sp>
        <p:nvSpPr>
          <p:cNvPr id="13" name="Sinal de Adição 12">
            <a:extLst>
              <a:ext uri="{FF2B5EF4-FFF2-40B4-BE49-F238E27FC236}">
                <a16:creationId xmlns:a16="http://schemas.microsoft.com/office/drawing/2014/main" id="{B33DA286-A6C9-1459-079A-D9D7FA3DE559}"/>
              </a:ext>
            </a:extLst>
          </p:cNvPr>
          <p:cNvSpPr>
            <a:spLocks noChangeAspect="1"/>
          </p:cNvSpPr>
          <p:nvPr/>
        </p:nvSpPr>
        <p:spPr>
          <a:xfrm>
            <a:off x="1495134" y="3744916"/>
            <a:ext cx="327852" cy="324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050" name="Picture 2" descr="Kingston FURY™ Beast DDR5 RGB Memory – 8GB, 16GB, 32GB, 64GB,  128GB/4800MT/s, 5200MT/s, 5600MT/s, 6000MT/s - Kingston Technology">
            <a:extLst>
              <a:ext uri="{FF2B5EF4-FFF2-40B4-BE49-F238E27FC236}">
                <a16:creationId xmlns:a16="http://schemas.microsoft.com/office/drawing/2014/main" id="{A9FFE261-D167-C522-A04E-A2C0718F23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35973" y="6137276"/>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Kingston FURY™ Beast DDR5 RGB Memory – 8GB, 16GB, 32GB, 64GB,  128GB/4800MT/s, 5200MT/s, 5600MT/s, 6000MT/s - Kingston Technology">
            <a:extLst>
              <a:ext uri="{FF2B5EF4-FFF2-40B4-BE49-F238E27FC236}">
                <a16:creationId xmlns:a16="http://schemas.microsoft.com/office/drawing/2014/main" id="{B710A3C1-B753-6411-E009-E2AFCD076C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811623"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Kingston FURY™ Beast DDR5 RGB Memory – 8GB, 16GB, 32GB, 64GB,  128GB/4800MT/s, 5200MT/s, 5600MT/s, 6000MT/s - Kingston Technology">
            <a:extLst>
              <a:ext uri="{FF2B5EF4-FFF2-40B4-BE49-F238E27FC236}">
                <a16:creationId xmlns:a16="http://schemas.microsoft.com/office/drawing/2014/main" id="{BE3F39A7-9659-6C65-A87B-9CE0B6679A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343749" y="6173729"/>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Kingston FURY™ Beast DDR5 RGB Memory – 8GB, 16GB, 32GB, 64GB,  128GB/4800MT/s, 5200MT/s, 5600MT/s, 6000MT/s - Kingston Technology">
            <a:extLst>
              <a:ext uri="{FF2B5EF4-FFF2-40B4-BE49-F238E27FC236}">
                <a16:creationId xmlns:a16="http://schemas.microsoft.com/office/drawing/2014/main" id="{6E0DBD0E-2D4C-D302-AFF6-E0F63F4FE7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874144"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Kingston FURY™ Beast DDR5 RGB Memory – 8GB, 16GB, 32GB, 64GB,  128GB/4800MT/s, 5200MT/s, 5600MT/s, 6000MT/s - Kingston Technology">
            <a:extLst>
              <a:ext uri="{FF2B5EF4-FFF2-40B4-BE49-F238E27FC236}">
                <a16:creationId xmlns:a16="http://schemas.microsoft.com/office/drawing/2014/main" id="{521068F4-54A5-3FF8-592C-B57F784484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465423" y="6242156"/>
            <a:ext cx="417501" cy="25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41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ML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288854"/>
          </a:xfrm>
        </p:spPr>
        <p:txBody>
          <a:bodyPr>
            <a:normAutofit/>
          </a:bodyPr>
          <a:lstStyle/>
          <a:p>
            <a:r>
              <a:rPr lang="pt-BR" dirty="0"/>
              <a:t>Anteriormente, falamos dos desafios encontrados quando usamos sistemas embarcados, i.e., limitações de HW e SW.</a:t>
            </a:r>
          </a:p>
          <a:p>
            <a:r>
              <a:rPr lang="pt-BR" dirty="0"/>
              <a:t>Agora, veremos os desafios para execução algoritmos de ML, mais especificamente de </a:t>
            </a:r>
            <a:r>
              <a:rPr lang="pt-BR" i="1" dirty="0" err="1"/>
              <a:t>Deep</a:t>
            </a:r>
            <a:r>
              <a:rPr lang="pt-BR" i="1" dirty="0"/>
              <a:t> Learning</a:t>
            </a:r>
            <a:r>
              <a:rPr lang="pt-BR" dirty="0"/>
              <a:t>, nestes dispositivos pequenos, com restrições de custo, recursos computacionais e consumo.</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6096000" y="1825624"/>
            <a:ext cx="5915025" cy="5032376"/>
          </a:xfrm>
        </p:spPr>
        <p:txBody>
          <a:bodyPr>
            <a:normAutofit lnSpcReduction="10000"/>
          </a:bodyPr>
          <a:lstStyle/>
          <a:p>
            <a:r>
              <a:rPr lang="pt-BR" dirty="0"/>
              <a:t>Os modelos não param de crescer!</a:t>
            </a:r>
          </a:p>
          <a:p>
            <a:r>
              <a:rPr lang="pt-BR" b="0" i="0" dirty="0">
                <a:effectLst/>
              </a:rPr>
              <a:t>Isso se deve ao aumento da disponibilidade de dados, ao aumento do poder de computação e ao desenvolvimento de novas técnicas de aprendizado profundo.</a:t>
            </a:r>
          </a:p>
          <a:p>
            <a:r>
              <a:rPr lang="pt-BR" dirty="0"/>
              <a:t>Vejamos o modelo de linguagem GPT:</a:t>
            </a:r>
          </a:p>
          <a:p>
            <a:pPr lvl="1">
              <a:buFont typeface="Wingdings" panose="05000000000000000000" pitchFamily="2" charset="2"/>
              <a:buChar char="§"/>
            </a:pPr>
            <a:r>
              <a:rPr lang="pt-BR" b="0" i="0" dirty="0">
                <a:effectLst/>
              </a:rPr>
              <a:t>O GPT-2 tinha aproximadamente 1.5 bilhão de parâmetros (i.e., pesos sinápticos).</a:t>
            </a:r>
          </a:p>
          <a:p>
            <a:pPr lvl="1">
              <a:buFont typeface="Wingdings" panose="05000000000000000000" pitchFamily="2" charset="2"/>
              <a:buChar char="§"/>
            </a:pPr>
            <a:r>
              <a:rPr lang="pt-BR" dirty="0"/>
              <a:t>Já os</a:t>
            </a:r>
            <a:r>
              <a:rPr lang="pt-BR" b="0" i="0" dirty="0">
                <a:effectLst/>
              </a:rPr>
              <a:t> GPT-3/3.5 têm aproximadamente 175 bilhões de parâmetros.</a:t>
            </a:r>
          </a:p>
          <a:p>
            <a:pPr lvl="1">
              <a:buFont typeface="Wingdings" panose="05000000000000000000" pitchFamily="2" charset="2"/>
              <a:buChar char="§"/>
            </a:pPr>
            <a:r>
              <a:rPr lang="pt-BR" dirty="0"/>
              <a:t>E estima-se que o GPT-4 tenha 1.</a:t>
            </a:r>
            <a:r>
              <a:rPr lang="pt-BR" b="0" i="0" dirty="0">
                <a:effectLst/>
              </a:rPr>
              <a:t>76 trilhão de parâmetros.</a:t>
            </a:r>
            <a:endParaRPr lang="pt-BR" dirty="0"/>
          </a:p>
        </p:txBody>
      </p:sp>
      <p:pic>
        <p:nvPicPr>
          <p:cNvPr id="4"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043858"/>
            <a:ext cx="5778962" cy="30798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A0CC59D5-4FA2-75D0-EF44-D4ADFB8E675D}"/>
                  </a:ext>
                </a:extLst>
              </p:cNvPr>
              <p:cNvSpPr txBox="1"/>
              <p:nvPr/>
            </p:nvSpPr>
            <p:spPr>
              <a:xfrm>
                <a:off x="549738" y="5476875"/>
                <a:ext cx="5546262" cy="1200329"/>
              </a:xfrm>
              <a:prstGeom prst="rect">
                <a:avLst/>
              </a:prstGeom>
              <a:noFill/>
            </p:spPr>
            <p:txBody>
              <a:bodyPr wrap="square" rtlCol="0">
                <a:spAutoFit/>
              </a:bodyPr>
              <a:lstStyle/>
              <a:p>
                <a:r>
                  <a:rPr lang="pt-BR" dirty="0"/>
                  <a:t>Se cada parâmetro corresponde a uma variável do tipo </a:t>
                </a:r>
                <a:r>
                  <a:rPr lang="pt-BR" i="1" dirty="0" err="1"/>
                  <a:t>float</a:t>
                </a:r>
                <a:r>
                  <a:rPr lang="pt-BR" dirty="0"/>
                  <a:t> (4 bytes), precisamos de </a:t>
                </a:r>
                <a14:m>
                  <m:oMath xmlns:m="http://schemas.openxmlformats.org/officeDocument/2006/math">
                    <m:r>
                      <a:rPr lang="pt-BR" b="0" i="1" smtClean="0">
                        <a:latin typeface="Cambria Math" panose="02040503050406030204" pitchFamily="18" charset="0"/>
                      </a:rPr>
                      <m:t>1.76</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10</m:t>
                        </m:r>
                      </m:e>
                      <m:sup>
                        <m:r>
                          <a:rPr lang="pt-BR" b="0" i="1" smtClean="0">
                            <a:latin typeface="Cambria Math" panose="02040503050406030204" pitchFamily="18" charset="0"/>
                            <a:ea typeface="Cambria Math" panose="02040503050406030204" pitchFamily="18" charset="0"/>
                          </a:rPr>
                          <m:t>12</m:t>
                        </m:r>
                      </m:sup>
                    </m:sSup>
                    <m:r>
                      <a:rPr lang="pt-BR" b="0" i="1" smtClean="0">
                        <a:latin typeface="Cambria Math" panose="02040503050406030204" pitchFamily="18" charset="0"/>
                        <a:ea typeface="Cambria Math" panose="02040503050406030204" pitchFamily="18" charset="0"/>
                      </a:rPr>
                      <m:t>×4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7</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10</m:t>
                        </m:r>
                      </m:e>
                      <m:sup>
                        <m:r>
                          <a:rPr lang="pt-BR" i="1">
                            <a:latin typeface="Cambria Math" panose="02040503050406030204" pitchFamily="18" charset="0"/>
                            <a:ea typeface="Cambria Math" panose="02040503050406030204" pitchFamily="18" charset="0"/>
                          </a:rPr>
                          <m:t>12</m:t>
                        </m:r>
                      </m:sup>
                    </m:sSup>
                  </m:oMath>
                </a14:m>
                <a:r>
                  <a:rPr lang="pt-BR" dirty="0"/>
                  <a:t> bytes, ou seja, </a:t>
                </a:r>
                <a:r>
                  <a:rPr lang="pt-BR" b="1" dirty="0">
                    <a:solidFill>
                      <a:srgbClr val="FF0000"/>
                    </a:solidFill>
                  </a:rPr>
                  <a:t>7 </a:t>
                </a:r>
                <a:r>
                  <a:rPr lang="pt-BR" b="1" dirty="0" err="1">
                    <a:solidFill>
                      <a:srgbClr val="FF0000"/>
                    </a:solidFill>
                  </a:rPr>
                  <a:t>Terabytes</a:t>
                </a:r>
                <a:r>
                  <a:rPr lang="pt-BR" b="1" dirty="0">
                    <a:solidFill>
                      <a:srgbClr val="FF0000"/>
                    </a:solidFill>
                  </a:rPr>
                  <a:t> </a:t>
                </a:r>
                <a:r>
                  <a:rPr lang="pt-BR" dirty="0"/>
                  <a:t>para armazenar o modelo GPT-4!</a:t>
                </a:r>
              </a:p>
            </p:txBody>
          </p:sp>
        </mc:Choice>
        <mc:Fallback xmlns="">
          <p:sp>
            <p:nvSpPr>
              <p:cNvPr id="19" name="CaixaDeTexto 18">
                <a:extLst>
                  <a:ext uri="{FF2B5EF4-FFF2-40B4-BE49-F238E27FC236}">
                    <a16:creationId xmlns:a16="http://schemas.microsoft.com/office/drawing/2014/main" id="{A0CC59D5-4FA2-75D0-EF44-D4ADFB8E675D}"/>
                  </a:ext>
                </a:extLst>
              </p:cNvPr>
              <p:cNvSpPr txBox="1">
                <a:spLocks noRot="1" noChangeAspect="1" noMove="1" noResize="1" noEditPoints="1" noAdjustHandles="1" noChangeArrowheads="1" noChangeShapeType="1" noTextEdit="1"/>
              </p:cNvSpPr>
              <p:nvPr/>
            </p:nvSpPr>
            <p:spPr>
              <a:xfrm>
                <a:off x="549738" y="5476875"/>
                <a:ext cx="5546262" cy="1200329"/>
              </a:xfrm>
              <a:prstGeom prst="rect">
                <a:avLst/>
              </a:prstGeom>
              <a:blipFill>
                <a:blip r:embed="rId4"/>
                <a:stretch>
                  <a:fillRect l="-879" t="-2538" b="-7107"/>
                </a:stretch>
              </a:blipFill>
            </p:spPr>
            <p:txBody>
              <a:bodyPr/>
              <a:lstStyle/>
              <a:p>
                <a:r>
                  <a:rPr lang="pt-BR">
                    <a:noFill/>
                  </a:rPr>
                  <a:t> </a:t>
                </a:r>
              </a:p>
            </p:txBody>
          </p:sp>
        </mc:Fallback>
      </mc:AlternateContent>
    </p:spTree>
    <p:extLst>
      <p:ext uri="{BB962C8B-B14F-4D97-AF65-F5344CB8AC3E}">
        <p14:creationId xmlns:p14="http://schemas.microsoft.com/office/powerpoint/2010/main" val="3392044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6479070" y="1825624"/>
            <a:ext cx="5562602" cy="5032375"/>
          </a:xfrm>
        </p:spPr>
        <p:txBody>
          <a:bodyPr>
            <a:normAutofit fontScale="92500" lnSpcReduction="20000"/>
          </a:bodyPr>
          <a:lstStyle/>
          <a:p>
            <a:r>
              <a:rPr lang="pt-BR" dirty="0"/>
              <a:t>Nos últimos anos, o poder computacional necessário para treinar os modelos de ML amplamente usados hoje teve que crescer 300.000 vezes.</a:t>
            </a:r>
          </a:p>
          <a:p>
            <a:r>
              <a:rPr lang="pt-BR" dirty="0"/>
              <a:t>Essa tendência de redes imensas começou em 2012 com a </a:t>
            </a:r>
            <a:r>
              <a:rPr lang="pt-BR" dirty="0" err="1"/>
              <a:t>AlexNet</a:t>
            </a:r>
            <a:r>
              <a:rPr lang="pt-BR" dirty="0"/>
              <a:t>:</a:t>
            </a:r>
          </a:p>
          <a:p>
            <a:pPr lvl="1">
              <a:buFont typeface="Wingdings" panose="05000000000000000000" pitchFamily="2" charset="2"/>
              <a:buChar char="§"/>
            </a:pPr>
            <a:r>
              <a:rPr lang="pt-BR"/>
              <a:t>CNN que bateu </a:t>
            </a:r>
            <a:r>
              <a:rPr lang="pt-BR" dirty="0"/>
              <a:t>com folga todos os recordes anteriores do desafio </a:t>
            </a:r>
            <a:r>
              <a:rPr lang="pt-BR" b="0" i="1" dirty="0" err="1">
                <a:effectLst/>
              </a:rPr>
              <a:t>ImageNet</a:t>
            </a:r>
            <a:r>
              <a:rPr lang="pt-BR" b="0" i="1" dirty="0">
                <a:effectLst/>
              </a:rPr>
              <a:t> Large </a:t>
            </a:r>
            <a:r>
              <a:rPr lang="pt-BR" b="0" i="1" dirty="0" err="1">
                <a:effectLst/>
              </a:rPr>
              <a:t>Scale</a:t>
            </a:r>
            <a:r>
              <a:rPr lang="pt-BR" b="0" i="1" dirty="0">
                <a:effectLst/>
              </a:rPr>
              <a:t> Visual </a:t>
            </a:r>
            <a:r>
              <a:rPr lang="pt-BR" b="0" i="1" dirty="0" err="1">
                <a:effectLst/>
              </a:rPr>
              <a:t>Recognition</a:t>
            </a:r>
            <a:r>
              <a:rPr lang="pt-BR" b="0" i="0" dirty="0">
                <a:effectLst/>
              </a:rPr>
              <a:t> de 2012.</a:t>
            </a:r>
          </a:p>
          <a:p>
            <a:pPr lvl="1">
              <a:buFont typeface="Wingdings" panose="05000000000000000000" pitchFamily="2" charset="2"/>
              <a:buChar char="§"/>
            </a:pPr>
            <a:r>
              <a:rPr lang="pt-BR" dirty="0"/>
              <a:t>Têm 60 milhões de parâmetros, o que na época a tornou uma das maiores e mais complexas redes.</a:t>
            </a:r>
          </a:p>
          <a:p>
            <a:pPr lvl="1">
              <a:buFont typeface="Wingdings" panose="05000000000000000000" pitchFamily="2" charset="2"/>
              <a:buChar char="§"/>
            </a:pPr>
            <a:r>
              <a:rPr lang="pt-BR" dirty="0"/>
              <a:t>Popularizou o uso de camadas </a:t>
            </a:r>
            <a:r>
              <a:rPr lang="pt-BR" dirty="0" err="1"/>
              <a:t>convolucionais</a:t>
            </a:r>
            <a:r>
              <a:rPr lang="pt-BR" dirty="0"/>
              <a:t>, </a:t>
            </a:r>
            <a:r>
              <a:rPr lang="pt-BR" b="0" i="0" dirty="0">
                <a:effectLst/>
              </a:rPr>
              <a:t>impulsionando a revolução do aprendizado profundo.</a:t>
            </a:r>
          </a:p>
          <a:p>
            <a:pPr lvl="1">
              <a:buFont typeface="Wingdings" panose="05000000000000000000" pitchFamily="2" charset="2"/>
              <a:buChar char="§"/>
            </a:pPr>
            <a:r>
              <a:rPr lang="pt-BR" b="0" i="0" dirty="0">
                <a:effectLst/>
              </a:rPr>
              <a:t>Foi uma das primeiras </a:t>
            </a:r>
            <a:r>
              <a:rPr lang="pt-BR" b="0" i="0" dirty="0" err="1">
                <a:effectLst/>
              </a:rPr>
              <a:t>CNNs</a:t>
            </a:r>
            <a:r>
              <a:rPr lang="pt-BR" b="0" i="0" dirty="0">
                <a:effectLst/>
              </a:rPr>
              <a:t> a usar </a:t>
            </a:r>
            <a:r>
              <a:rPr lang="pt-BR" b="0" i="0" dirty="0" err="1">
                <a:effectLst/>
              </a:rPr>
              <a:t>GPUs</a:t>
            </a:r>
            <a:r>
              <a:rPr lang="pt-BR" b="0" i="0" dirty="0">
                <a:effectLst/>
              </a:rPr>
              <a:t> para reduzir o tempo de treinamento.</a:t>
            </a:r>
            <a:endParaRPr lang="pt-BR" dirty="0"/>
          </a:p>
        </p:txBody>
      </p:sp>
      <p:grpSp>
        <p:nvGrpSpPr>
          <p:cNvPr id="6" name="Agrupar 5">
            <a:extLst>
              <a:ext uri="{FF2B5EF4-FFF2-40B4-BE49-F238E27FC236}">
                <a16:creationId xmlns:a16="http://schemas.microsoft.com/office/drawing/2014/main" id="{C391AA6D-2267-6486-D0CD-79DD75C249AA}"/>
              </a:ext>
            </a:extLst>
          </p:cNvPr>
          <p:cNvGrpSpPr/>
          <p:nvPr/>
        </p:nvGrpSpPr>
        <p:grpSpPr>
          <a:xfrm>
            <a:off x="259657" y="1965186"/>
            <a:ext cx="6134101" cy="4170235"/>
            <a:chOff x="1095376" y="1649541"/>
            <a:chExt cx="5943600" cy="4151185"/>
          </a:xfrm>
        </p:grpSpPr>
        <p:pic>
          <p:nvPicPr>
            <p:cNvPr id="3074" name="Picture 2">
              <a:extLst>
                <a:ext uri="{FF2B5EF4-FFF2-40B4-BE49-F238E27FC236}">
                  <a16:creationId xmlns:a16="http://schemas.microsoft.com/office/drawing/2014/main" id="{2FCBCF2B-ADF5-E01A-870D-38BB0D5D0E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1" t="3473" r="1231" b="3888"/>
            <a:stretch/>
          </p:blipFill>
          <p:spPr bwMode="auto">
            <a:xfrm>
              <a:off x="1095376" y="1649541"/>
              <a:ext cx="5943600" cy="4151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00D8779-52E5-35E4-4296-39F03850B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17674" y="4533900"/>
              <a:ext cx="254001" cy="22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2387CEF-2B4C-34EB-D93D-B6E8DCC70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43075" y="4492625"/>
              <a:ext cx="139700"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aixaDeTexto 6">
            <a:extLst>
              <a:ext uri="{FF2B5EF4-FFF2-40B4-BE49-F238E27FC236}">
                <a16:creationId xmlns:a16="http://schemas.microsoft.com/office/drawing/2014/main" id="{782B8F13-5323-F8B3-50C0-B3CD36539850}"/>
              </a:ext>
            </a:extLst>
          </p:cNvPr>
          <p:cNvSpPr txBox="1"/>
          <p:nvPr/>
        </p:nvSpPr>
        <p:spPr>
          <a:xfrm>
            <a:off x="82201" y="6463233"/>
            <a:ext cx="6489011" cy="276999"/>
          </a:xfrm>
          <a:prstGeom prst="rect">
            <a:avLst/>
          </a:prstGeom>
          <a:noFill/>
        </p:spPr>
        <p:txBody>
          <a:bodyPr wrap="square" rtlCol="0">
            <a:spAutoFit/>
          </a:bodyPr>
          <a:lstStyle/>
          <a:p>
            <a:r>
              <a:rPr lang="pt-BR" sz="1200" b="1" dirty="0" err="1"/>
              <a:t>flops</a:t>
            </a:r>
            <a:r>
              <a:rPr lang="pt-BR" sz="1200" dirty="0"/>
              <a:t>: quantidade de operações em ponto flutuante executadas por um processador em um segundo.</a:t>
            </a:r>
          </a:p>
        </p:txBody>
      </p:sp>
    </p:spTree>
    <p:extLst>
      <p:ext uri="{BB962C8B-B14F-4D97-AF65-F5344CB8AC3E}">
        <p14:creationId xmlns:p14="http://schemas.microsoft.com/office/powerpoint/2010/main" val="3263939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6281530" y="1825624"/>
            <a:ext cx="5744818" cy="5032376"/>
          </a:xfrm>
        </p:spPr>
        <p:txBody>
          <a:bodyPr/>
          <a:lstStyle/>
          <a:p>
            <a:r>
              <a:rPr lang="pt-BR" dirty="0"/>
              <a:t>Nos últimos 10 anos, a quantidade de cálculos necessários cresceu extraordinariamente rápido.</a:t>
            </a:r>
          </a:p>
          <a:p>
            <a:r>
              <a:rPr lang="pt-BR" dirty="0"/>
              <a:t>Na “primeira era” do ML, a quantidade de cálculos e, consequentemente, o tamanho dos modelos, dobrava a cada dois anos aproximadamente.</a:t>
            </a:r>
          </a:p>
          <a:p>
            <a:r>
              <a:rPr lang="pt-BR" dirty="0"/>
              <a:t>Na “era moderna”, os requisitos de computação praticamente dobram a cada 3/4 </a:t>
            </a:r>
            <a:r>
              <a:rPr lang="pt-BR" b="1" i="1" dirty="0"/>
              <a:t>meses</a:t>
            </a:r>
            <a:r>
              <a:rPr lang="pt-BR" dirty="0"/>
              <a:t>.</a:t>
            </a:r>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2" y="1938129"/>
            <a:ext cx="6018589" cy="376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24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5973417" y="1825624"/>
            <a:ext cx="6052932" cy="5032376"/>
          </a:xfrm>
        </p:spPr>
        <p:txBody>
          <a:bodyPr>
            <a:normAutofit fontScale="92500" lnSpcReduction="20000"/>
          </a:bodyPr>
          <a:lstStyle/>
          <a:p>
            <a:r>
              <a:rPr lang="pt-BR" dirty="0"/>
              <a:t>O que aconteceu nesses últimos 10 anos que explica esse boom?</a:t>
            </a:r>
          </a:p>
          <a:p>
            <a:pPr lvl="1">
              <a:buFont typeface="Wingdings" panose="05000000000000000000" pitchFamily="2" charset="2"/>
              <a:buChar char="§"/>
            </a:pPr>
            <a:r>
              <a:rPr lang="pt-BR" dirty="0"/>
              <a:t>Disponibilidade de grandes volumes de dados (de </a:t>
            </a:r>
            <a:r>
              <a:rPr lang="pt-BR" dirty="0" err="1"/>
              <a:t>tera</a:t>
            </a:r>
            <a:r>
              <a:rPr lang="pt-BR" dirty="0"/>
              <a:t> a </a:t>
            </a:r>
            <a:r>
              <a:rPr lang="pt-BR" dirty="0" err="1"/>
              <a:t>petabytes</a:t>
            </a:r>
            <a:r>
              <a:rPr lang="pt-BR" dirty="0"/>
              <a:t>) devido à internet.</a:t>
            </a:r>
          </a:p>
          <a:p>
            <a:pPr lvl="1">
              <a:buFont typeface="Wingdings" panose="05000000000000000000" pitchFamily="2" charset="2"/>
              <a:buChar char="§"/>
            </a:pPr>
            <a:r>
              <a:rPr lang="pt-BR" b="0" i="0" dirty="0">
                <a:effectLst/>
              </a:rPr>
              <a:t>Aumento do poder de computacional através de </a:t>
            </a:r>
            <a:r>
              <a:rPr lang="pt-BR" dirty="0" err="1"/>
              <a:t>GPUs</a:t>
            </a:r>
            <a:r>
              <a:rPr lang="pt-BR" dirty="0"/>
              <a:t>, </a:t>
            </a:r>
            <a:r>
              <a:rPr lang="pt-BR" dirty="0" err="1"/>
              <a:t>FPGAs</a:t>
            </a:r>
            <a:r>
              <a:rPr lang="pt-BR" dirty="0"/>
              <a:t> e CPUs com múltiplos cores.</a:t>
            </a:r>
          </a:p>
          <a:p>
            <a:pPr lvl="1">
              <a:buFont typeface="Wingdings" panose="05000000000000000000" pitchFamily="2" charset="2"/>
              <a:buChar char="§"/>
            </a:pPr>
            <a:r>
              <a:rPr lang="pt-BR" dirty="0"/>
              <a:t>Surgimento de </a:t>
            </a:r>
            <a:r>
              <a:rPr lang="pt-BR" b="0" i="0" dirty="0">
                <a:effectLst/>
              </a:rPr>
              <a:t>novos algoritmos e modelos de aprendizado de máquina, como redes neurais profundas, redes adversárias generativas (</a:t>
            </a:r>
            <a:r>
              <a:rPr lang="pt-BR" b="0" i="0" dirty="0" err="1">
                <a:effectLst/>
              </a:rPr>
              <a:t>GANs</a:t>
            </a:r>
            <a:r>
              <a:rPr lang="pt-BR" b="0" i="0" dirty="0">
                <a:effectLst/>
              </a:rPr>
              <a:t>), redes de atenção, </a:t>
            </a:r>
            <a:r>
              <a:rPr lang="pt-BR" b="0" i="1" dirty="0" err="1">
                <a:effectLst/>
              </a:rPr>
              <a:t>transformers</a:t>
            </a:r>
            <a:r>
              <a:rPr lang="pt-BR" b="0" i="0" dirty="0">
                <a:effectLst/>
              </a:rPr>
              <a:t>, </a:t>
            </a:r>
            <a:r>
              <a:rPr lang="pt-BR" i="1" dirty="0" err="1"/>
              <a:t>deep</a:t>
            </a:r>
            <a:r>
              <a:rPr lang="pt-BR" dirty="0"/>
              <a:t> </a:t>
            </a:r>
            <a:r>
              <a:rPr lang="pt-BR" i="1" dirty="0" err="1"/>
              <a:t>reinforment-learning</a:t>
            </a:r>
            <a:r>
              <a:rPr lang="pt-BR" b="0" i="0" dirty="0">
                <a:effectLst/>
              </a:rPr>
              <a:t>, etc.</a:t>
            </a:r>
            <a:endParaRPr lang="pt-BR" dirty="0"/>
          </a:p>
          <a:p>
            <a:pPr lvl="1">
              <a:buFont typeface="Wingdings" panose="05000000000000000000" pitchFamily="2" charset="2"/>
              <a:buChar char="§"/>
            </a:pPr>
            <a:r>
              <a:rPr lang="pt-BR" dirty="0"/>
              <a:t>Disponibilidade de </a:t>
            </a:r>
            <a:r>
              <a:rPr lang="pt-BR" i="1" dirty="0"/>
              <a:t>frameworks</a:t>
            </a:r>
            <a:r>
              <a:rPr lang="pt-BR" dirty="0"/>
              <a:t> e bibliotecas amigáveis</a:t>
            </a:r>
            <a:r>
              <a:rPr lang="pt-BR" b="0" i="0" dirty="0">
                <a:effectLst/>
              </a:rPr>
              <a:t>, como </a:t>
            </a:r>
            <a:r>
              <a:rPr lang="pt-BR" b="0" i="0" dirty="0" err="1">
                <a:effectLst/>
              </a:rPr>
              <a:t>TensorFlow</a:t>
            </a:r>
            <a:r>
              <a:rPr lang="pt-BR" b="0" i="0" dirty="0">
                <a:effectLst/>
              </a:rPr>
              <a:t> e </a:t>
            </a:r>
            <a:r>
              <a:rPr lang="pt-BR" b="0" i="0" dirty="0" err="1">
                <a:effectLst/>
              </a:rPr>
              <a:t>PyTorch</a:t>
            </a:r>
            <a:r>
              <a:rPr lang="pt-BR" b="0" i="0" dirty="0">
                <a:effectLst/>
              </a:rPr>
              <a:t>,</a:t>
            </a:r>
            <a:r>
              <a:rPr lang="pt-BR" dirty="0"/>
              <a:t> que facilitam o desenvolvimento de soluções com ML.</a:t>
            </a:r>
          </a:p>
          <a:p>
            <a:pPr lvl="1">
              <a:buFont typeface="Wingdings" panose="05000000000000000000" pitchFamily="2" charset="2"/>
              <a:buChar char="§"/>
            </a:pPr>
            <a:r>
              <a:rPr lang="pt-BR" b="0" i="0" dirty="0">
                <a:effectLst/>
              </a:rPr>
              <a:t>O surgimento de serviços de computação em nuvem ofereceu acesso econômico e escalável a recursos de computação.</a:t>
            </a:r>
            <a:endParaRPr lang="pt-BR" dirty="0"/>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3" y="2345635"/>
            <a:ext cx="5807764" cy="363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42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9E2F4-7F61-CDF6-3B2A-63A53435899F}"/>
              </a:ext>
            </a:extLst>
          </p:cNvPr>
          <p:cNvSpPr>
            <a:spLocks noGrp="1"/>
          </p:cNvSpPr>
          <p:nvPr>
            <p:ph type="title"/>
          </p:nvPr>
        </p:nvSpPr>
        <p:spPr/>
        <p:txBody>
          <a:bodyPr/>
          <a:lstStyle/>
          <a:p>
            <a:r>
              <a:rPr lang="pt-BR" dirty="0"/>
              <a:t>Consequências do aumento da capacidade</a:t>
            </a:r>
          </a:p>
        </p:txBody>
      </p:sp>
      <p:sp>
        <p:nvSpPr>
          <p:cNvPr id="3" name="Espaço Reservado para Conteúdo 2">
            <a:extLst>
              <a:ext uri="{FF2B5EF4-FFF2-40B4-BE49-F238E27FC236}">
                <a16:creationId xmlns:a16="http://schemas.microsoft.com/office/drawing/2014/main" id="{31583593-0FD6-2C97-1C07-288168E88075}"/>
              </a:ext>
            </a:extLst>
          </p:cNvPr>
          <p:cNvSpPr>
            <a:spLocks noGrp="1"/>
          </p:cNvSpPr>
          <p:nvPr>
            <p:ph idx="1"/>
          </p:nvPr>
        </p:nvSpPr>
        <p:spPr>
          <a:xfrm>
            <a:off x="6096000" y="1825624"/>
            <a:ext cx="5950227" cy="5032375"/>
          </a:xfrm>
        </p:spPr>
        <p:txBody>
          <a:bodyPr/>
          <a:lstStyle/>
          <a:p>
            <a:r>
              <a:rPr lang="pt-BR" dirty="0"/>
              <a:t>Entretanto, esses modelos mais e mais complexos, necessitam, consequentemente, de muito mais capacidade de armazenamento, energia, dispositivos de processamento mais poderosos e muito mais caros e que ocupam grandes espaços.</a:t>
            </a:r>
          </a:p>
          <a:p>
            <a:r>
              <a:rPr lang="pt-BR" dirty="0"/>
              <a:t>Como podemos colocar tudo isso em um dispositivo </a:t>
            </a:r>
            <a:r>
              <a:rPr lang="pt-BR" dirty="0" err="1"/>
              <a:t>tinyML</a:t>
            </a:r>
            <a:r>
              <a:rPr lang="pt-BR" dirty="0"/>
              <a:t>?</a:t>
            </a:r>
          </a:p>
        </p:txBody>
      </p:sp>
      <p:sp>
        <p:nvSpPr>
          <p:cNvPr id="12" name="CaixaDeTexto 11">
            <a:extLst>
              <a:ext uri="{FF2B5EF4-FFF2-40B4-BE49-F238E27FC236}">
                <a16:creationId xmlns:a16="http://schemas.microsoft.com/office/drawing/2014/main" id="{09C00BDA-D2F5-9048-75D2-CA70E314E2FE}"/>
              </a:ext>
            </a:extLst>
          </p:cNvPr>
          <p:cNvSpPr txBox="1"/>
          <p:nvPr/>
        </p:nvSpPr>
        <p:spPr>
          <a:xfrm>
            <a:off x="5966010" y="6396334"/>
            <a:ext cx="6210206" cy="461665"/>
          </a:xfrm>
          <a:prstGeom prst="rect">
            <a:avLst/>
          </a:prstGeom>
          <a:noFill/>
        </p:spPr>
        <p:txBody>
          <a:bodyPr wrap="square" rtlCol="0">
            <a:spAutoFit/>
          </a:bodyPr>
          <a:lstStyle/>
          <a:p>
            <a:r>
              <a:rPr lang="pt-BR" sz="1200" b="1" dirty="0"/>
              <a:t>TPU</a:t>
            </a:r>
            <a:r>
              <a:rPr lang="pt-BR" sz="1200" dirty="0"/>
              <a:t>: </a:t>
            </a:r>
            <a:r>
              <a:rPr lang="pt-BR" sz="1200" i="1" dirty="0"/>
              <a:t>Tensor </a:t>
            </a:r>
            <a:r>
              <a:rPr lang="pt-BR" sz="1200" i="1" dirty="0" err="1"/>
              <a:t>Processing</a:t>
            </a:r>
            <a:r>
              <a:rPr lang="pt-BR" sz="1200" i="1" dirty="0"/>
              <a:t> Unit</a:t>
            </a:r>
            <a:r>
              <a:rPr lang="pt-BR" sz="1200" dirty="0"/>
              <a:t>, são </a:t>
            </a:r>
            <a:r>
              <a:rPr lang="pt-BR" sz="1200" dirty="0" err="1"/>
              <a:t>GPUs</a:t>
            </a:r>
            <a:r>
              <a:rPr lang="pt-BR" sz="1200" dirty="0"/>
              <a:t> altamente especializadas para o treinamento e inferência de modelos de aprendizado de máquina, especialmente aqueles que usam o </a:t>
            </a:r>
            <a:r>
              <a:rPr lang="pt-BR" sz="1200" dirty="0" err="1"/>
              <a:t>TensorFlow</a:t>
            </a:r>
            <a:r>
              <a:rPr lang="pt-BR" sz="1200" dirty="0"/>
              <a:t>.</a:t>
            </a:r>
          </a:p>
        </p:txBody>
      </p:sp>
      <p:grpSp>
        <p:nvGrpSpPr>
          <p:cNvPr id="22" name="Agrupar 21">
            <a:extLst>
              <a:ext uri="{FF2B5EF4-FFF2-40B4-BE49-F238E27FC236}">
                <a16:creationId xmlns:a16="http://schemas.microsoft.com/office/drawing/2014/main" id="{EE48825D-6F4A-2EFE-A3BB-D82C648A25E0}"/>
              </a:ext>
            </a:extLst>
          </p:cNvPr>
          <p:cNvGrpSpPr/>
          <p:nvPr/>
        </p:nvGrpSpPr>
        <p:grpSpPr>
          <a:xfrm>
            <a:off x="341817" y="1708940"/>
            <a:ext cx="5472002" cy="5061409"/>
            <a:chOff x="341817" y="1460465"/>
            <a:chExt cx="5472002" cy="5061409"/>
          </a:xfrm>
        </p:grpSpPr>
        <p:pic>
          <p:nvPicPr>
            <p:cNvPr id="4" name="Imagem 3">
              <a:extLst>
                <a:ext uri="{FF2B5EF4-FFF2-40B4-BE49-F238E27FC236}">
                  <a16:creationId xmlns:a16="http://schemas.microsoft.com/office/drawing/2014/main" id="{B38550C5-5EE2-4110-AB77-05AC4E3C3FAE}"/>
                </a:ext>
              </a:extLst>
            </p:cNvPr>
            <p:cNvPicPr>
              <a:picLocks noChangeAspect="1"/>
            </p:cNvPicPr>
            <p:nvPr/>
          </p:nvPicPr>
          <p:blipFill>
            <a:blip r:embed="rId2"/>
            <a:stretch>
              <a:fillRect/>
            </a:stretch>
          </p:blipFill>
          <p:spPr>
            <a:xfrm>
              <a:off x="341817" y="2980999"/>
              <a:ext cx="2561264" cy="1443622"/>
            </a:xfrm>
            <a:prstGeom prst="rect">
              <a:avLst/>
            </a:prstGeom>
          </p:spPr>
        </p:pic>
        <p:pic>
          <p:nvPicPr>
            <p:cNvPr id="5" name="Picture 2" descr="Em dez anos, hidrelétricas perderão espaço na geração de energia para solar  e eólica - Jornal O Globo">
              <a:extLst>
                <a:ext uri="{FF2B5EF4-FFF2-40B4-BE49-F238E27FC236}">
                  <a16:creationId xmlns:a16="http://schemas.microsoft.com/office/drawing/2014/main" id="{A0F32197-5583-BDB5-2CFF-FA0D7063B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781" y="2980999"/>
              <a:ext cx="2406036" cy="14436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oogle apresenta a Cloud TPU, segunda geração da Tensor Processing Unit -  IT Forum">
              <a:extLst>
                <a:ext uri="{FF2B5EF4-FFF2-40B4-BE49-F238E27FC236}">
                  <a16:creationId xmlns:a16="http://schemas.microsoft.com/office/drawing/2014/main" id="{3C86CB8F-A8B9-F11A-C5AF-492A0416F9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98" t="11157" r="8201" b="12145"/>
            <a:stretch/>
          </p:blipFill>
          <p:spPr bwMode="auto">
            <a:xfrm>
              <a:off x="426229" y="4929706"/>
              <a:ext cx="1224904" cy="8754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F2AC2B6-B833-FF0A-5864-2E9C3015240C}"/>
                </a:ext>
              </a:extLst>
            </p:cNvPr>
            <p:cNvPicPr>
              <a:picLocks noChangeAspect="1"/>
            </p:cNvPicPr>
            <p:nvPr/>
          </p:nvPicPr>
          <p:blipFill rotWithShape="1">
            <a:blip r:embed="rId5"/>
            <a:srcRect l="8120" t="9806"/>
            <a:stretch/>
          </p:blipFill>
          <p:spPr>
            <a:xfrm>
              <a:off x="3555047" y="5356903"/>
              <a:ext cx="1180598" cy="964982"/>
            </a:xfrm>
            <a:prstGeom prst="rect">
              <a:avLst/>
            </a:prstGeom>
          </p:spPr>
        </p:pic>
        <p:sp>
          <p:nvSpPr>
            <p:cNvPr id="8" name="Seta: para Baixo 7">
              <a:extLst>
                <a:ext uri="{FF2B5EF4-FFF2-40B4-BE49-F238E27FC236}">
                  <a16:creationId xmlns:a16="http://schemas.microsoft.com/office/drawing/2014/main" id="{0793AA12-47B4-DD77-DF36-457836F09EAC}"/>
                </a:ext>
              </a:extLst>
            </p:cNvPr>
            <p:cNvSpPr/>
            <p:nvPr/>
          </p:nvSpPr>
          <p:spPr>
            <a:xfrm rot="5400000">
              <a:off x="2953738" y="354247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Baixo 8">
              <a:extLst>
                <a:ext uri="{FF2B5EF4-FFF2-40B4-BE49-F238E27FC236}">
                  <a16:creationId xmlns:a16="http://schemas.microsoft.com/office/drawing/2014/main" id="{AB58DEAC-38FD-D626-3193-399A1BEDBE16}"/>
                </a:ext>
              </a:extLst>
            </p:cNvPr>
            <p:cNvSpPr/>
            <p:nvPr/>
          </p:nvSpPr>
          <p:spPr>
            <a:xfrm>
              <a:off x="1493687" y="4491107"/>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Seta: para Baixo 9">
              <a:extLst>
                <a:ext uri="{FF2B5EF4-FFF2-40B4-BE49-F238E27FC236}">
                  <a16:creationId xmlns:a16="http://schemas.microsoft.com/office/drawing/2014/main" id="{2428031C-3F6C-64E9-BF30-448B58AABBBE}"/>
                </a:ext>
              </a:extLst>
            </p:cNvPr>
            <p:cNvSpPr/>
            <p:nvPr/>
          </p:nvSpPr>
          <p:spPr>
            <a:xfrm rot="16200000">
              <a:off x="2953738" y="5646614"/>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19F589A-5DD9-0AC0-E8A8-74A6B36C4A4A}"/>
                </a:ext>
              </a:extLst>
            </p:cNvPr>
            <p:cNvSpPr txBox="1"/>
            <p:nvPr/>
          </p:nvSpPr>
          <p:spPr>
            <a:xfrm>
              <a:off x="3737685" y="4811778"/>
              <a:ext cx="1180598" cy="368827"/>
            </a:xfrm>
            <a:prstGeom prst="rect">
              <a:avLst/>
            </a:prstGeom>
            <a:noFill/>
          </p:spPr>
          <p:txBody>
            <a:bodyPr wrap="square" rtlCol="0">
              <a:spAutoFit/>
            </a:bodyPr>
            <a:lstStyle/>
            <a:p>
              <a:pPr algn="ctr"/>
              <a:r>
                <a:rPr lang="pt-BR" sz="2000" b="1" dirty="0" err="1"/>
                <a:t>TinyML</a:t>
              </a:r>
              <a:endParaRPr lang="pt-BR" sz="2000" b="1" dirty="0"/>
            </a:p>
          </p:txBody>
        </p:sp>
        <p:pic>
          <p:nvPicPr>
            <p:cNvPr id="14" name="Imagem 13">
              <a:extLst>
                <a:ext uri="{FF2B5EF4-FFF2-40B4-BE49-F238E27FC236}">
                  <a16:creationId xmlns:a16="http://schemas.microsoft.com/office/drawing/2014/main" id="{3362DDED-62EF-0221-2429-6A1DB5A72B42}"/>
                </a:ext>
              </a:extLst>
            </p:cNvPr>
            <p:cNvPicPr>
              <a:picLocks noChangeAspect="1"/>
            </p:cNvPicPr>
            <p:nvPr/>
          </p:nvPicPr>
          <p:blipFill rotWithShape="1">
            <a:blip r:embed="rId6"/>
            <a:srcRect l="7414" t="7138"/>
            <a:stretch/>
          </p:blipFill>
          <p:spPr>
            <a:xfrm>
              <a:off x="1754765" y="5132239"/>
              <a:ext cx="939643" cy="785799"/>
            </a:xfrm>
            <a:prstGeom prst="rect">
              <a:avLst/>
            </a:prstGeom>
          </p:spPr>
        </p:pic>
        <p:pic>
          <p:nvPicPr>
            <p:cNvPr id="2052" name="Picture 4" descr="Intel Processador Xeon Eight-Core E5-2660 2,2GHz 8.0GT/s 20MB LGA2011 sem  ventilador, varejo BX80621E52660 | Amazon.com.br">
              <a:extLst>
                <a:ext uri="{FF2B5EF4-FFF2-40B4-BE49-F238E27FC236}">
                  <a16:creationId xmlns:a16="http://schemas.microsoft.com/office/drawing/2014/main" id="{F57034EF-0882-A068-AD2E-BF6D5482A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273"/>
            <a:stretch/>
          </p:blipFill>
          <p:spPr bwMode="auto">
            <a:xfrm>
              <a:off x="735861" y="5958123"/>
              <a:ext cx="605640" cy="563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ória Kingston FURY™ Beast DDR5 - 8 GB, 16 GB, 32 GB, 64 GB, 128  GB/4800MT/s, 5200MT/s, 5600MT/s, 6000MT/s - Kingston Technology">
              <a:extLst>
                <a:ext uri="{FF2B5EF4-FFF2-40B4-BE49-F238E27FC236}">
                  <a16:creationId xmlns:a16="http://schemas.microsoft.com/office/drawing/2014/main" id="{A38AE509-D84A-688D-FB68-A398836EE6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63" t="29700" r="4630" b="21473"/>
            <a:stretch/>
          </p:blipFill>
          <p:spPr bwMode="auto">
            <a:xfrm>
              <a:off x="1617753" y="6029059"/>
              <a:ext cx="822520" cy="4527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a:extLst>
                <a:ext uri="{FF2B5EF4-FFF2-40B4-BE49-F238E27FC236}">
                  <a16:creationId xmlns:a16="http://schemas.microsoft.com/office/drawing/2014/main" id="{A4063435-1985-4A34-A0AF-8E5EAC7EA448}"/>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4703" b="4769"/>
            <a:stretch/>
          </p:blipFill>
          <p:spPr>
            <a:xfrm>
              <a:off x="2194085" y="1460465"/>
              <a:ext cx="1821651" cy="1101367"/>
            </a:xfrm>
            <a:prstGeom prst="rect">
              <a:avLst/>
            </a:prstGeom>
          </p:spPr>
        </p:pic>
        <p:sp>
          <p:nvSpPr>
            <p:cNvPr id="21" name="Chave Esquerda 20">
              <a:extLst>
                <a:ext uri="{FF2B5EF4-FFF2-40B4-BE49-F238E27FC236}">
                  <a16:creationId xmlns:a16="http://schemas.microsoft.com/office/drawing/2014/main" id="{4000B806-6F6B-BA1D-75A0-13CC1F6B81D5}"/>
                </a:ext>
              </a:extLst>
            </p:cNvPr>
            <p:cNvSpPr/>
            <p:nvPr/>
          </p:nvSpPr>
          <p:spPr>
            <a:xfrm rot="16200000">
              <a:off x="2911836" y="-8187"/>
              <a:ext cx="331964" cy="547200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2111173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02017" y="1825624"/>
                <a:ext cx="5774635" cy="5032376"/>
              </a:xfrm>
            </p:spPr>
            <p:txBody>
              <a:bodyPr>
                <a:normAutofit fontScale="92500" lnSpcReduction="10000"/>
              </a:bodyPr>
              <a:lstStyle/>
              <a:p>
                <a:r>
                  <a:rPr lang="pt-BR" dirty="0"/>
                  <a:t>A figura ao lado mostra a evolução dos modelos de ML na tarefa de classificação de imagem usando o conjunto de dados ImageNet-1K (1000 classes) como </a:t>
                </a:r>
                <a:r>
                  <a:rPr lang="pt-BR" i="1" dirty="0"/>
                  <a:t>benchmark</a:t>
                </a:r>
                <a:r>
                  <a:rPr lang="pt-BR" dirty="0"/>
                  <a:t>.</a:t>
                </a:r>
              </a:p>
              <a:p>
                <a:r>
                  <a:rPr lang="pt-BR" dirty="0"/>
                  <a:t>O eixo </a:t>
                </a:r>
                <a14:m>
                  <m:oMath xmlns:m="http://schemas.openxmlformats.org/officeDocument/2006/math">
                    <m:r>
                      <a:rPr lang="pt-BR" b="0" i="1" smtClean="0">
                        <a:latin typeface="Cambria Math" panose="02040503050406030204" pitchFamily="18" charset="0"/>
                      </a:rPr>
                      <m:t>𝑥</m:t>
                    </m:r>
                  </m:oMath>
                </a14:m>
                <a:r>
                  <a:rPr lang="pt-BR" dirty="0"/>
                  <a:t> mostra o </a:t>
                </a:r>
                <a:r>
                  <a:rPr lang="pt-BR" b="1" i="1" dirty="0"/>
                  <a:t>custo computacional </a:t>
                </a:r>
                <a:r>
                  <a:rPr lang="pt-BR" dirty="0"/>
                  <a:t>do modelo (i.e., quantidade de </a:t>
                </a:r>
                <a:r>
                  <a:rPr lang="pt-BR" i="1" dirty="0" err="1"/>
                  <a:t>flops</a:t>
                </a:r>
                <a:r>
                  <a:rPr lang="pt-BR" dirty="0"/>
                  <a:t> necessárias para uma classificação).</a:t>
                </a:r>
              </a:p>
              <a:p>
                <a:r>
                  <a:rPr lang="pt-BR" dirty="0"/>
                  <a:t>O eixo </a:t>
                </a:r>
                <a14:m>
                  <m:oMath xmlns:m="http://schemas.openxmlformats.org/officeDocument/2006/math">
                    <m:r>
                      <a:rPr lang="pt-BR" b="0" i="1" smtClean="0">
                        <a:latin typeface="Cambria Math" panose="02040503050406030204" pitchFamily="18" charset="0"/>
                      </a:rPr>
                      <m:t>𝑦</m:t>
                    </m:r>
                  </m:oMath>
                </a14:m>
                <a:r>
                  <a:rPr lang="pt-BR" dirty="0"/>
                  <a:t> mostra a </a:t>
                </a:r>
                <a:r>
                  <a:rPr lang="pt-BR" b="1" i="1" dirty="0"/>
                  <a:t>acurácia</a:t>
                </a:r>
                <a:r>
                  <a:rPr lang="pt-BR" dirty="0"/>
                  <a:t> (taxa de acertos).  </a:t>
                </a:r>
              </a:p>
              <a:p>
                <a:r>
                  <a:rPr lang="pt-BR" dirty="0"/>
                  <a:t>O tamanho de cada círculo corresponde à </a:t>
                </a:r>
                <a:r>
                  <a:rPr lang="pt-BR" b="1" i="1" dirty="0"/>
                  <a:t>complexidade</a:t>
                </a:r>
                <a:r>
                  <a:rPr lang="pt-BR" dirty="0"/>
                  <a:t> (i.e., quantidade de parâmetros) do modelo.</a:t>
                </a:r>
              </a:p>
            </p:txBody>
          </p:sp>
        </mc:Choice>
        <mc:Fallback>
          <p:sp>
            <p:nvSpPr>
              <p:cNvPr id="3" name="Espaço Reservado para Conteúdo 2">
                <a:extLst>
                  <a:ext uri="{FF2B5EF4-FFF2-40B4-BE49-F238E27FC236}">
                    <a16:creationId xmlns:a16="http://schemas.microsoft.com/office/drawing/2014/main" id="{6DD84541-9BA4-854B-CA6B-32EF0BA48870}"/>
                  </a:ext>
                </a:extLst>
              </p:cNvPr>
              <p:cNvSpPr>
                <a:spLocks noGrp="1" noRot="1" noChangeAspect="1" noMove="1" noResize="1" noEditPoints="1" noAdjustHandles="1" noChangeArrowheads="1" noChangeShapeType="1" noTextEdit="1"/>
              </p:cNvSpPr>
              <p:nvPr>
                <p:ph idx="1"/>
              </p:nvPr>
            </p:nvSpPr>
            <p:spPr>
              <a:xfrm>
                <a:off x="6202017" y="1825624"/>
                <a:ext cx="5774635" cy="5032376"/>
              </a:xfrm>
              <a:blipFill>
                <a:blip r:embed="rId2"/>
                <a:stretch>
                  <a:fillRect l="-1582" t="-2421" r="-2848"/>
                </a:stretch>
              </a:blipFill>
            </p:spPr>
            <p:txBody>
              <a:bodyPr/>
              <a:lstStyle/>
              <a:p>
                <a:r>
                  <a:rPr lang="pt-BR">
                    <a:noFill/>
                  </a:rPr>
                  <a:t> </a:t>
                </a:r>
              </a:p>
            </p:txBody>
          </p:sp>
        </mc:Fallback>
      </mc:AlternateContent>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990808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dirty="0"/>
              <a:t>Para execução em dispositivos </a:t>
            </a:r>
            <a:r>
              <a:rPr lang="pt-BR" dirty="0" err="1"/>
              <a:t>tinyML</a:t>
            </a:r>
            <a:r>
              <a:rPr lang="pt-BR" dirty="0"/>
              <a:t>, devemos procurar por modelos com: </a:t>
            </a:r>
          </a:p>
          <a:p>
            <a:pPr lvl="1">
              <a:buFont typeface="Wingdings" panose="05000000000000000000" pitchFamily="2" charset="2"/>
              <a:buChar char="§"/>
            </a:pPr>
            <a:r>
              <a:rPr lang="pt-BR" dirty="0"/>
              <a:t>Poucos parâmetros (i.e., círculos pequenos), pois a quantidade de parâmetros está associada à quantidade de memória demandada pelo modelo.</a:t>
            </a:r>
          </a:p>
          <a:p>
            <a:pPr lvl="1">
              <a:buFont typeface="Wingdings" panose="05000000000000000000" pitchFamily="2" charset="2"/>
              <a:buChar char="§"/>
            </a:pPr>
            <a:r>
              <a:rPr lang="pt-BR" dirty="0"/>
              <a:t>Quantidade necessária de </a:t>
            </a:r>
            <a:r>
              <a:rPr lang="pt-BR" i="1" dirty="0" err="1"/>
              <a:t>flops</a:t>
            </a:r>
            <a:r>
              <a:rPr lang="pt-BR" dirty="0"/>
              <a:t> baixa, pois a quantidade de operações está diretamente relacionada ao consumo de energia. Além disso, a quantidade de operações do modelo deve ser suportada pelo poder computacional da CPU.</a:t>
            </a:r>
          </a:p>
          <a:p>
            <a:pPr lvl="1">
              <a:buFont typeface="Wingdings" panose="05000000000000000000" pitchFamily="2" charset="2"/>
              <a:buChar char="§"/>
            </a:pPr>
            <a:r>
              <a:rPr lang="pt-BR" dirty="0"/>
              <a:t>Alta acurácia.</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1663789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614880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pic>
        <p:nvPicPr>
          <p:cNvPr id="4" name="Imagem 3">
            <a:extLst>
              <a:ext uri="{FF2B5EF4-FFF2-40B4-BE49-F238E27FC236}">
                <a16:creationId xmlns:a16="http://schemas.microsoft.com/office/drawing/2014/main" id="{F91372AE-8DF0-AB8A-6E76-CC58DE2442AE}"/>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9" name="CaixaDeTexto 8">
            <a:extLst>
              <a:ext uri="{FF2B5EF4-FFF2-40B4-BE49-F238E27FC236}">
                <a16:creationId xmlns:a16="http://schemas.microsoft.com/office/drawing/2014/main" id="{9C55CD85-3989-28E9-71FE-1AE0DBB713FC}"/>
              </a:ext>
            </a:extLst>
          </p:cNvPr>
          <p:cNvSpPr txBox="1"/>
          <p:nvPr/>
        </p:nvSpPr>
        <p:spPr>
          <a:xfrm>
            <a:off x="8820649" y="4442166"/>
            <a:ext cx="2815259" cy="461665"/>
          </a:xfrm>
          <a:prstGeom prst="rect">
            <a:avLst/>
          </a:prstGeom>
          <a:noFill/>
        </p:spPr>
        <p:txBody>
          <a:bodyPr wrap="square">
            <a:spAutoFit/>
          </a:bodyPr>
          <a:lstStyle/>
          <a:p>
            <a:r>
              <a:rPr lang="pt-BR" sz="2400" dirty="0"/>
              <a:t>Memória: 256 KB</a:t>
            </a:r>
          </a:p>
        </p:txBody>
      </p:sp>
      <p:grpSp>
        <p:nvGrpSpPr>
          <p:cNvPr id="15" name="Agrupar 14">
            <a:extLst>
              <a:ext uri="{FF2B5EF4-FFF2-40B4-BE49-F238E27FC236}">
                <a16:creationId xmlns:a16="http://schemas.microsoft.com/office/drawing/2014/main" id="{68F72BB0-5388-5EAC-DA28-1642E0F6AD85}"/>
              </a:ext>
            </a:extLst>
          </p:cNvPr>
          <p:cNvGrpSpPr>
            <a:grpSpLocks noChangeAspect="1"/>
          </p:cNvGrpSpPr>
          <p:nvPr/>
        </p:nvGrpSpPr>
        <p:grpSpPr>
          <a:xfrm>
            <a:off x="7507942" y="3830166"/>
            <a:ext cx="1224000" cy="1224000"/>
            <a:chOff x="9850592" y="3027833"/>
            <a:chExt cx="1440000" cy="1440000"/>
          </a:xfrm>
        </p:grpSpPr>
        <p:cxnSp>
          <p:nvCxnSpPr>
            <p:cNvPr id="12" name="Conector reto 11">
              <a:extLst>
                <a:ext uri="{FF2B5EF4-FFF2-40B4-BE49-F238E27FC236}">
                  <a16:creationId xmlns:a16="http://schemas.microsoft.com/office/drawing/2014/main" id="{19634F9F-B267-DFBD-2F0C-75A8FE848783}"/>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320ABE77-12EC-ED08-9CA9-DA306BF1F67F}"/>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040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VGGNet</a:t>
            </a:r>
            <a:r>
              <a:rPr lang="pt-BR" dirty="0"/>
              <a:t> (2014) [VGG16]</a:t>
            </a:r>
          </a:p>
          <a:p>
            <a:pPr lvl="1">
              <a:buFont typeface="Wingdings" panose="05000000000000000000" pitchFamily="2" charset="2"/>
              <a:buChar char="§"/>
            </a:pPr>
            <a:r>
              <a:rPr lang="pt-BR" dirty="0"/>
              <a:t>Acurácia de 71.5%</a:t>
            </a:r>
          </a:p>
          <a:p>
            <a:pPr lvl="1">
              <a:buFont typeface="Wingdings" panose="05000000000000000000" pitchFamily="2" charset="2"/>
              <a:buChar char="§"/>
            </a:pPr>
            <a:r>
              <a:rPr lang="pt-BR" dirty="0"/>
              <a:t>Tamanho: 528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712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r>
              <a:rPr lang="pt-BR" dirty="0"/>
              <a:t> ou Aprendizado Profundo</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838200" y="1825625"/>
            <a:ext cx="11104756" cy="2032697"/>
          </a:xfrm>
        </p:spPr>
        <p:txBody>
          <a:bodyPr>
            <a:normAutofit lnSpcReduction="10000"/>
          </a:bodyPr>
          <a:lstStyle/>
          <a:p>
            <a:r>
              <a:rPr lang="pt-BR" b="0" i="0" dirty="0">
                <a:solidFill>
                  <a:srgbClr val="1F1F1F"/>
                </a:solidFill>
                <a:effectLst/>
                <a:latin typeface="Google Sans"/>
              </a:rPr>
              <a:t>Subárea do aprendizado de máquina que usa redes neurais artificiais com muitas camadas ocultas para aprender com dados.</a:t>
            </a:r>
          </a:p>
          <a:p>
            <a:r>
              <a:rPr lang="pt-BR" dirty="0">
                <a:solidFill>
                  <a:srgbClr val="1F1F1F"/>
                </a:solidFill>
                <a:latin typeface="Google Sans"/>
              </a:rPr>
              <a:t>Por terem uma grande capacidade, em geral, precisam de uma grande quantidade de dados para aprenderem (i.e., encontrar uma solução geral).</a:t>
            </a:r>
            <a:endParaRPr lang="pt-BR" dirty="0"/>
          </a:p>
        </p:txBody>
      </p:sp>
      <p:pic>
        <p:nvPicPr>
          <p:cNvPr id="1028" name="Picture 4" descr="Future prospects of deep learning in medicine | LaptrinhX">
            <a:extLst>
              <a:ext uri="{FF2B5EF4-FFF2-40B4-BE49-F238E27FC236}">
                <a16:creationId xmlns:a16="http://schemas.microsoft.com/office/drawing/2014/main" id="{8BEC618D-AEA4-ED9D-06A0-802AFAF11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60"/>
          <a:stretch/>
        </p:blipFill>
        <p:spPr bwMode="auto">
          <a:xfrm>
            <a:off x="4678169" y="4081375"/>
            <a:ext cx="7310321" cy="246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503F1CA4-FE10-73FB-D3A2-9E6C9D459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8322"/>
            <a:ext cx="3003145" cy="2864741"/>
          </a:xfrm>
          <a:prstGeom prst="rect">
            <a:avLst/>
          </a:prstGeom>
        </p:spPr>
      </p:pic>
    </p:spTree>
    <p:extLst>
      <p:ext uri="{BB962C8B-B14F-4D97-AF65-F5344CB8AC3E}">
        <p14:creationId xmlns:p14="http://schemas.microsoft.com/office/powerpoint/2010/main" val="1335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VGGNet</a:t>
            </a:r>
            <a:r>
              <a:rPr lang="pt-BR" dirty="0"/>
              <a:t> (2014) [VGG16]</a:t>
            </a:r>
          </a:p>
          <a:p>
            <a:pPr lvl="1">
              <a:buFont typeface="Wingdings" panose="05000000000000000000" pitchFamily="2" charset="2"/>
              <a:buChar char="§"/>
            </a:pPr>
            <a:r>
              <a:rPr lang="pt-BR" b="1" dirty="0">
                <a:solidFill>
                  <a:srgbClr val="00B050"/>
                </a:solidFill>
              </a:rPr>
              <a:t>Acurácia de 71.5%</a:t>
            </a:r>
          </a:p>
          <a:p>
            <a:pPr lvl="1">
              <a:buFont typeface="Wingdings" panose="05000000000000000000" pitchFamily="2" charset="2"/>
              <a:buChar char="§"/>
            </a:pPr>
            <a:r>
              <a:rPr lang="pt-BR" b="1" dirty="0">
                <a:solidFill>
                  <a:srgbClr val="FF0000"/>
                </a:solidFill>
              </a:rPr>
              <a:t>Tamanho: 528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D064866E-A090-1924-B12E-E937E1D46575}"/>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D2090586-C691-EC70-A5E2-8DFC70404874}"/>
              </a:ext>
            </a:extLst>
          </p:cNvPr>
          <p:cNvSpPr txBox="1"/>
          <p:nvPr/>
        </p:nvSpPr>
        <p:spPr>
          <a:xfrm>
            <a:off x="8820649" y="4442166"/>
            <a:ext cx="2815259" cy="461665"/>
          </a:xfrm>
          <a:prstGeom prst="rect">
            <a:avLst/>
          </a:prstGeom>
          <a:noFill/>
        </p:spPr>
        <p:txBody>
          <a:bodyPr wrap="square">
            <a:spAutoFit/>
          </a:bodyPr>
          <a:lstStyle/>
          <a:p>
            <a:r>
              <a:rPr lang="pt-BR" sz="2400" dirty="0"/>
              <a:t>Memória: 256 KB</a:t>
            </a:r>
          </a:p>
        </p:txBody>
      </p:sp>
      <p:grpSp>
        <p:nvGrpSpPr>
          <p:cNvPr id="8" name="Agrupar 7">
            <a:extLst>
              <a:ext uri="{FF2B5EF4-FFF2-40B4-BE49-F238E27FC236}">
                <a16:creationId xmlns:a16="http://schemas.microsoft.com/office/drawing/2014/main" id="{F5A3F093-E15D-015D-AE04-12955A034219}"/>
              </a:ext>
            </a:extLst>
          </p:cNvPr>
          <p:cNvGrpSpPr>
            <a:grpSpLocks noChangeAspect="1"/>
          </p:cNvGrpSpPr>
          <p:nvPr/>
        </p:nvGrpSpPr>
        <p:grpSpPr>
          <a:xfrm>
            <a:off x="7507942" y="3830166"/>
            <a:ext cx="1224000" cy="1224000"/>
            <a:chOff x="9850592" y="3027833"/>
            <a:chExt cx="1440000" cy="1440000"/>
          </a:xfrm>
        </p:grpSpPr>
        <p:cxnSp>
          <p:nvCxnSpPr>
            <p:cNvPr id="9" name="Conector reto 8">
              <a:extLst>
                <a:ext uri="{FF2B5EF4-FFF2-40B4-BE49-F238E27FC236}">
                  <a16:creationId xmlns:a16="http://schemas.microsoft.com/office/drawing/2014/main" id="{EE2C28AF-64A6-2FCB-9181-5BB022A412DB}"/>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C973F57C-72F0-8BD9-D723-A75E611FD8F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88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ResNet</a:t>
            </a:r>
            <a:r>
              <a:rPr lang="pt-BR" dirty="0"/>
              <a:t> (2015) </a:t>
            </a:r>
          </a:p>
          <a:p>
            <a:pPr lvl="1">
              <a:buFont typeface="Wingdings" panose="05000000000000000000" pitchFamily="2" charset="2"/>
              <a:buChar char="§"/>
            </a:pPr>
            <a:r>
              <a:rPr lang="pt-BR" b="1" dirty="0">
                <a:solidFill>
                  <a:srgbClr val="00B050"/>
                </a:solidFill>
              </a:rPr>
              <a:t>Acurácia de 75.8%</a:t>
            </a:r>
          </a:p>
          <a:p>
            <a:pPr lvl="1">
              <a:buFont typeface="Wingdings" panose="05000000000000000000" pitchFamily="2" charset="2"/>
              <a:buChar char="§"/>
            </a:pPr>
            <a:r>
              <a:rPr lang="pt-BR" b="1" dirty="0">
                <a:solidFill>
                  <a:srgbClr val="00B050"/>
                </a:solidFill>
              </a:rPr>
              <a:t>Tamanho: 22.7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148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ResNet</a:t>
            </a:r>
            <a:r>
              <a:rPr lang="pt-BR" dirty="0"/>
              <a:t> (2015) </a:t>
            </a:r>
          </a:p>
          <a:p>
            <a:pPr lvl="1">
              <a:buFont typeface="Wingdings" panose="05000000000000000000" pitchFamily="2" charset="2"/>
              <a:buChar char="§"/>
            </a:pPr>
            <a:r>
              <a:rPr lang="pt-BR" b="1" dirty="0">
                <a:solidFill>
                  <a:srgbClr val="00B050"/>
                </a:solidFill>
              </a:rPr>
              <a:t>Acurácia de 75.8%</a:t>
            </a:r>
          </a:p>
          <a:p>
            <a:pPr lvl="1">
              <a:buFont typeface="Wingdings" panose="05000000000000000000" pitchFamily="2" charset="2"/>
              <a:buChar char="§"/>
            </a:pPr>
            <a:r>
              <a:rPr lang="pt-BR" b="1" dirty="0">
                <a:solidFill>
                  <a:srgbClr val="00B050"/>
                </a:solidFill>
              </a:rPr>
              <a:t>Tamanho: 22.7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49257A4A-5A77-5406-FF53-5BB6D38C08B0}"/>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8DC9F8E2-97E1-2FAF-5239-A37319F30327}"/>
              </a:ext>
            </a:extLst>
          </p:cNvPr>
          <p:cNvSpPr txBox="1"/>
          <p:nvPr/>
        </p:nvSpPr>
        <p:spPr>
          <a:xfrm>
            <a:off x="8820649" y="4442166"/>
            <a:ext cx="2815259" cy="461665"/>
          </a:xfrm>
          <a:prstGeom prst="rect">
            <a:avLst/>
          </a:prstGeom>
          <a:noFill/>
        </p:spPr>
        <p:txBody>
          <a:bodyPr wrap="square">
            <a:spAutoFit/>
          </a:bodyPr>
          <a:lstStyle/>
          <a:p>
            <a:r>
              <a:rPr lang="pt-BR" sz="2400" dirty="0"/>
              <a:t>Memória: 256 KB</a:t>
            </a:r>
          </a:p>
        </p:txBody>
      </p:sp>
      <p:grpSp>
        <p:nvGrpSpPr>
          <p:cNvPr id="8" name="Agrupar 7">
            <a:extLst>
              <a:ext uri="{FF2B5EF4-FFF2-40B4-BE49-F238E27FC236}">
                <a16:creationId xmlns:a16="http://schemas.microsoft.com/office/drawing/2014/main" id="{60403ADF-1C39-3F39-5F89-1B51040922C3}"/>
              </a:ext>
            </a:extLst>
          </p:cNvPr>
          <p:cNvGrpSpPr>
            <a:grpSpLocks noChangeAspect="1"/>
          </p:cNvGrpSpPr>
          <p:nvPr/>
        </p:nvGrpSpPr>
        <p:grpSpPr>
          <a:xfrm>
            <a:off x="7507942" y="3830166"/>
            <a:ext cx="1224000" cy="1224000"/>
            <a:chOff x="9850592" y="3027833"/>
            <a:chExt cx="1440000" cy="1440000"/>
          </a:xfrm>
        </p:grpSpPr>
        <p:cxnSp>
          <p:nvCxnSpPr>
            <p:cNvPr id="9" name="Conector reto 8">
              <a:extLst>
                <a:ext uri="{FF2B5EF4-FFF2-40B4-BE49-F238E27FC236}">
                  <a16:creationId xmlns:a16="http://schemas.microsoft.com/office/drawing/2014/main" id="{87438474-2E3D-AB65-602D-EAFFE1F14AA8}"/>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74B93108-677C-7141-1D48-5F0160869F88}"/>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406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endParaRPr lang="pt-BR" dirty="0"/>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970591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1144250" cy="4667250"/>
          </a:xfrm>
        </p:spPr>
        <p:txBody>
          <a:bodyPr/>
          <a:lstStyle/>
          <a:p>
            <a:r>
              <a:rPr lang="pt-BR" dirty="0"/>
              <a:t>Quiz</a:t>
            </a:r>
          </a:p>
          <a:p>
            <a:r>
              <a:rPr lang="pt-BR" dirty="0"/>
              <a:t>Assistir aos vídeos do Prof. Marcelo Rovai sobre Google </a:t>
            </a:r>
            <a:r>
              <a:rPr lang="pt-BR" dirty="0" err="1"/>
              <a:t>Colab</a:t>
            </a:r>
            <a:r>
              <a:rPr lang="pt-BR" dirty="0"/>
              <a:t> e Python.</a:t>
            </a:r>
          </a:p>
          <a:p>
            <a:pPr lvl="1"/>
            <a:r>
              <a:rPr lang="pt-BR" b="1" dirty="0"/>
              <a:t>Google </a:t>
            </a:r>
            <a:r>
              <a:rPr lang="pt-BR" b="1" dirty="0" err="1"/>
              <a:t>Colab</a:t>
            </a:r>
            <a:r>
              <a:rPr lang="pt-BR" b="1" dirty="0"/>
              <a:t> </a:t>
            </a:r>
            <a:r>
              <a:rPr lang="pt-BR" b="1" dirty="0" err="1"/>
              <a:t>intro</a:t>
            </a:r>
            <a:r>
              <a:rPr lang="pt-BR" dirty="0"/>
              <a:t>: </a:t>
            </a:r>
            <a:r>
              <a:rPr lang="pt-BR" dirty="0">
                <a:hlinkClick r:id="rId2"/>
              </a:rPr>
              <a:t>https://www.youtube.com/watch?v=m_Ueb88yd88&amp;ab_channel=MarceloRovai</a:t>
            </a:r>
            <a:endParaRPr lang="pt-BR" dirty="0"/>
          </a:p>
          <a:p>
            <a:pPr lvl="1"/>
            <a:r>
              <a:rPr lang="pt-BR" b="1" dirty="0"/>
              <a:t>Python review</a:t>
            </a:r>
            <a:r>
              <a:rPr lang="pt-BR" dirty="0"/>
              <a:t>: </a:t>
            </a:r>
            <a:r>
              <a:rPr lang="pt-BR" dirty="0">
                <a:hlinkClick r:id="rId3"/>
              </a:rPr>
              <a:t>https://www.youtube.com/watch?v=07tGfteD4_s&amp;ab_channel=MarceloRovai</a:t>
            </a:r>
            <a:endParaRPr lang="pt-BR" dirty="0"/>
          </a:p>
          <a:p>
            <a:pPr lvl="1"/>
            <a:r>
              <a:rPr lang="pt-BR" b="1" dirty="0"/>
              <a:t>Notebooks e documentos usados nos vídeos</a:t>
            </a:r>
            <a:r>
              <a:rPr lang="pt-BR" dirty="0"/>
              <a:t>: </a:t>
            </a:r>
            <a:r>
              <a:rPr lang="pt-BR" dirty="0">
                <a:hlinkClick r:id="rId4"/>
              </a:rPr>
              <a:t>https://github.com/Mjrovai/UNIFEI-IESTI01-TinyML-2022.1/tree/main/00_Curse_Folder/1_Fundamentals/Class_04a</a:t>
            </a:r>
            <a:endParaRPr lang="pt-BR" dirty="0"/>
          </a:p>
          <a:p>
            <a:pPr marL="457200" lvl="1" indent="0">
              <a:buNone/>
            </a:pPr>
            <a:endParaRPr lang="pt-BR" dirty="0"/>
          </a:p>
          <a:p>
            <a:pPr lvl="1"/>
            <a:endParaRPr lang="pt-BR" dirty="0"/>
          </a:p>
          <a:p>
            <a:pPr lvl="1"/>
            <a:endParaRPr lang="pt-BR" dirty="0"/>
          </a:p>
          <a:p>
            <a:endParaRPr lang="pt-BR" dirty="0"/>
          </a:p>
        </p:txBody>
      </p:sp>
    </p:spTree>
    <p:extLst>
      <p:ext uri="{BB962C8B-B14F-4D97-AF65-F5344CB8AC3E}">
        <p14:creationId xmlns:p14="http://schemas.microsoft.com/office/powerpoint/2010/main" val="2918520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2BF2BB4-2950-14F4-D2AC-69023C7BD68B}"/>
              </a:ext>
            </a:extLst>
          </p:cNvPr>
          <p:cNvGrpSpPr/>
          <p:nvPr/>
        </p:nvGrpSpPr>
        <p:grpSpPr>
          <a:xfrm>
            <a:off x="748757" y="1690688"/>
            <a:ext cx="3548180" cy="4009333"/>
            <a:chOff x="1005235" y="1777635"/>
            <a:chExt cx="3548180" cy="4009333"/>
          </a:xfrm>
        </p:grpSpPr>
        <p:pic>
          <p:nvPicPr>
            <p:cNvPr id="3" name="Picture 3">
              <a:extLst>
                <a:ext uri="{FF2B5EF4-FFF2-40B4-BE49-F238E27FC236}">
                  <a16:creationId xmlns:a16="http://schemas.microsoft.com/office/drawing/2014/main" id="{1BE6A981-D890-027C-F248-40BEE547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35" y="2689932"/>
              <a:ext cx="3548180" cy="3097036"/>
            </a:xfrm>
            <a:prstGeom prst="rect">
              <a:avLst/>
            </a:prstGeom>
          </p:spPr>
        </p:pic>
        <p:sp>
          <p:nvSpPr>
            <p:cNvPr id="4" name="TextBox 4">
              <a:extLst>
                <a:ext uri="{FF2B5EF4-FFF2-40B4-BE49-F238E27FC236}">
                  <a16:creationId xmlns:a16="http://schemas.microsoft.com/office/drawing/2014/main" id="{3D76F098-6FA8-103F-D2B7-AD20CB5A2C13}"/>
                </a:ext>
              </a:extLst>
            </p:cNvPr>
            <p:cNvSpPr txBox="1"/>
            <p:nvPr/>
          </p:nvSpPr>
          <p:spPr>
            <a:xfrm>
              <a:off x="2173697" y="1777635"/>
              <a:ext cx="1160060" cy="307777"/>
            </a:xfrm>
            <a:prstGeom prst="rect">
              <a:avLst/>
            </a:prstGeom>
            <a:noFill/>
          </p:spPr>
          <p:txBody>
            <a:bodyPr wrap="square" rtlCol="0">
              <a:spAutoFit/>
            </a:bodyPr>
            <a:lstStyle/>
            <a:p>
              <a:pPr algn="ctr"/>
              <a:r>
                <a:rPr lang="pt-BR" sz="1400" dirty="0"/>
                <a:t>neurônios</a:t>
              </a:r>
            </a:p>
          </p:txBody>
        </p:sp>
        <p:cxnSp>
          <p:nvCxnSpPr>
            <p:cNvPr id="5" name="Straight Arrow Connector 6">
              <a:extLst>
                <a:ext uri="{FF2B5EF4-FFF2-40B4-BE49-F238E27FC236}">
                  <a16:creationId xmlns:a16="http://schemas.microsoft.com/office/drawing/2014/main" id="{37B43D8C-EECA-668D-0C7D-CFD5431F3098}"/>
                </a:ext>
              </a:extLst>
            </p:cNvPr>
            <p:cNvCxnSpPr/>
            <p:nvPr/>
          </p:nvCxnSpPr>
          <p:spPr>
            <a:xfrm flipH="1">
              <a:off x="2656495" y="2060020"/>
              <a:ext cx="122830" cy="55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a:extLst>
                <a:ext uri="{FF2B5EF4-FFF2-40B4-BE49-F238E27FC236}">
                  <a16:creationId xmlns:a16="http://schemas.microsoft.com/office/drawing/2014/main" id="{C17B7C09-C3FA-3759-3DBE-563DD44B7E92}"/>
                </a:ext>
              </a:extLst>
            </p:cNvPr>
            <p:cNvCxnSpPr/>
            <p:nvPr/>
          </p:nvCxnSpPr>
          <p:spPr>
            <a:xfrm>
              <a:off x="2779325" y="2068083"/>
              <a:ext cx="935890" cy="1640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0">
              <a:extLst>
                <a:ext uri="{FF2B5EF4-FFF2-40B4-BE49-F238E27FC236}">
                  <a16:creationId xmlns:a16="http://schemas.microsoft.com/office/drawing/2014/main" id="{A222E24F-33D1-C09C-FBEA-14E3F6A3224F}"/>
                </a:ext>
              </a:extLst>
            </p:cNvPr>
            <p:cNvSpPr txBox="1"/>
            <p:nvPr/>
          </p:nvSpPr>
          <p:spPr>
            <a:xfrm>
              <a:off x="1154453" y="2572706"/>
              <a:ext cx="895006" cy="461665"/>
            </a:xfrm>
            <a:prstGeom prst="rect">
              <a:avLst/>
            </a:prstGeom>
            <a:noFill/>
          </p:spPr>
          <p:txBody>
            <a:bodyPr wrap="square" rtlCol="0">
              <a:spAutoFit/>
            </a:bodyPr>
            <a:lstStyle/>
            <a:p>
              <a:pPr algn="ctr"/>
              <a:r>
                <a:rPr lang="pt-BR" sz="1200" dirty="0"/>
                <a:t>pesos sinápticos</a:t>
              </a:r>
            </a:p>
          </p:txBody>
        </p:sp>
        <p:sp>
          <p:nvSpPr>
            <p:cNvPr id="9" name="Oval 27">
              <a:extLst>
                <a:ext uri="{FF2B5EF4-FFF2-40B4-BE49-F238E27FC236}">
                  <a16:creationId xmlns:a16="http://schemas.microsoft.com/office/drawing/2014/main" id="{E35E31FB-A097-F18A-281E-26FA44658DD7}"/>
                </a:ext>
              </a:extLst>
            </p:cNvPr>
            <p:cNvSpPr/>
            <p:nvPr/>
          </p:nvSpPr>
          <p:spPr>
            <a:xfrm>
              <a:off x="1806380" y="2803539"/>
              <a:ext cx="596614" cy="23637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28">
              <a:extLst>
                <a:ext uri="{FF2B5EF4-FFF2-40B4-BE49-F238E27FC236}">
                  <a16:creationId xmlns:a16="http://schemas.microsoft.com/office/drawing/2014/main" id="{2FDF94EE-DD9E-74DB-78EF-2B554CE8DC9A}"/>
                </a:ext>
              </a:extLst>
            </p:cNvPr>
            <p:cNvSpPr/>
            <p:nvPr/>
          </p:nvSpPr>
          <p:spPr>
            <a:xfrm>
              <a:off x="3038989" y="3114213"/>
              <a:ext cx="281817" cy="1787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9">
              <a:extLst>
                <a:ext uri="{FF2B5EF4-FFF2-40B4-BE49-F238E27FC236}">
                  <a16:creationId xmlns:a16="http://schemas.microsoft.com/office/drawing/2014/main" id="{8C94C8B5-6028-4DE8-8C6A-64284BEC1E4B}"/>
                </a:ext>
              </a:extLst>
            </p:cNvPr>
            <p:cNvSpPr txBox="1"/>
            <p:nvPr/>
          </p:nvSpPr>
          <p:spPr>
            <a:xfrm>
              <a:off x="3010556" y="4746766"/>
              <a:ext cx="895006" cy="461665"/>
            </a:xfrm>
            <a:prstGeom prst="rect">
              <a:avLst/>
            </a:prstGeom>
            <a:noFill/>
          </p:spPr>
          <p:txBody>
            <a:bodyPr wrap="square" rtlCol="0">
              <a:spAutoFit/>
            </a:bodyPr>
            <a:lstStyle/>
            <a:p>
              <a:pPr algn="ctr"/>
              <a:r>
                <a:rPr lang="pt-BR" sz="1200" dirty="0"/>
                <a:t>pesos sinápticos</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70C7021-540B-2A37-ABCC-F3A3D1306637}"/>
                    </a:ext>
                  </a:extLst>
                </p:cNvPr>
                <p:cNvSpPr txBox="1"/>
                <p:nvPr/>
              </p:nvSpPr>
              <p:spPr>
                <a:xfrm rot="18819374">
                  <a:off x="1765060" y="3005466"/>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Sub>
                      </m:oMath>
                    </m:oMathPara>
                  </a14:m>
                  <a:endParaRPr lang="pt-BR" sz="1200" dirty="0"/>
                </a:p>
              </p:txBody>
            </p:sp>
          </mc:Choice>
          <mc:Fallback xmlns="">
            <p:sp>
              <p:nvSpPr>
                <p:cNvPr id="13" name="CaixaDeTexto 12">
                  <a:extLst>
                    <a:ext uri="{FF2B5EF4-FFF2-40B4-BE49-F238E27FC236}">
                      <a16:creationId xmlns:a16="http://schemas.microsoft.com/office/drawing/2014/main" id="{170C7021-540B-2A37-ABCC-F3A3D1306637}"/>
                    </a:ext>
                  </a:extLst>
                </p:cNvPr>
                <p:cNvSpPr txBox="1">
                  <a:spLocks noRot="1" noChangeAspect="1" noMove="1" noResize="1" noEditPoints="1" noAdjustHandles="1" noChangeArrowheads="1" noChangeShapeType="1" noTextEdit="1"/>
                </p:cNvSpPr>
                <p:nvPr/>
              </p:nvSpPr>
              <p:spPr>
                <a:xfrm rot="18819374">
                  <a:off x="1765060" y="3005466"/>
                  <a:ext cx="500957" cy="27699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6AC9720-71AF-C48E-F658-1E989EBD96DE}"/>
                    </a:ext>
                  </a:extLst>
                </p:cNvPr>
                <p:cNvSpPr txBox="1"/>
                <p:nvPr/>
              </p:nvSpPr>
              <p:spPr>
                <a:xfrm rot="995922">
                  <a:off x="2034638" y="3684814"/>
                  <a:ext cx="4792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13</m:t>
                            </m:r>
                          </m:sub>
                        </m:sSub>
                      </m:oMath>
                    </m:oMathPara>
                  </a14:m>
                  <a:endParaRPr lang="pt-BR" sz="1200" dirty="0"/>
                </a:p>
              </p:txBody>
            </p:sp>
          </mc:Choice>
          <mc:Fallback xmlns="">
            <p:sp>
              <p:nvSpPr>
                <p:cNvPr id="14" name="CaixaDeTexto 13">
                  <a:extLst>
                    <a:ext uri="{FF2B5EF4-FFF2-40B4-BE49-F238E27FC236}">
                      <a16:creationId xmlns:a16="http://schemas.microsoft.com/office/drawing/2014/main" id="{66AC9720-71AF-C48E-F658-1E989EBD96DE}"/>
                    </a:ext>
                  </a:extLst>
                </p:cNvPr>
                <p:cNvSpPr txBox="1">
                  <a:spLocks noRot="1" noChangeAspect="1" noMove="1" noResize="1" noEditPoints="1" noAdjustHandles="1" noChangeArrowheads="1" noChangeShapeType="1" noTextEdit="1"/>
                </p:cNvSpPr>
                <p:nvPr/>
              </p:nvSpPr>
              <p:spPr>
                <a:xfrm rot="995922">
                  <a:off x="2034638" y="3684814"/>
                  <a:ext cx="479242" cy="2769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6FA5371-48CC-C5E3-D5A1-C705AD4E10D9}"/>
                    </a:ext>
                  </a:extLst>
                </p:cNvPr>
                <p:cNvSpPr txBox="1"/>
                <p:nvPr/>
              </p:nvSpPr>
              <p:spPr>
                <a:xfrm rot="17944624">
                  <a:off x="1754579" y="3273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Sub>
                      </m:oMath>
                    </m:oMathPara>
                  </a14:m>
                  <a:endParaRPr lang="pt-BR" sz="1200" dirty="0"/>
                </a:p>
              </p:txBody>
            </p:sp>
          </mc:Choice>
          <mc:Fallback xmlns="">
            <p:sp>
              <p:nvSpPr>
                <p:cNvPr id="15" name="CaixaDeTexto 14">
                  <a:extLst>
                    <a:ext uri="{FF2B5EF4-FFF2-40B4-BE49-F238E27FC236}">
                      <a16:creationId xmlns:a16="http://schemas.microsoft.com/office/drawing/2014/main" id="{36FA5371-48CC-C5E3-D5A1-C705AD4E10D9}"/>
                    </a:ext>
                  </a:extLst>
                </p:cNvPr>
                <p:cNvSpPr txBox="1">
                  <a:spLocks noRot="1" noChangeAspect="1" noMove="1" noResize="1" noEditPoints="1" noAdjustHandles="1" noChangeArrowheads="1" noChangeShapeType="1" noTextEdit="1"/>
                </p:cNvSpPr>
                <p:nvPr/>
              </p:nvSpPr>
              <p:spPr>
                <a:xfrm rot="17944624">
                  <a:off x="1754579" y="3273063"/>
                  <a:ext cx="500957" cy="2769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2617581-066C-41DC-52BD-E8F88EE7F488}"/>
                    </a:ext>
                  </a:extLst>
                </p:cNvPr>
                <p:cNvSpPr txBox="1"/>
                <p:nvPr/>
              </p:nvSpPr>
              <p:spPr>
                <a:xfrm rot="20527266">
                  <a:off x="1983461" y="3969328"/>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23</m:t>
                            </m:r>
                          </m:sub>
                        </m:sSub>
                      </m:oMath>
                    </m:oMathPara>
                  </a14:m>
                  <a:endParaRPr lang="pt-BR" sz="1200" dirty="0"/>
                </a:p>
              </p:txBody>
            </p:sp>
          </mc:Choice>
          <mc:Fallback xmlns="">
            <p:sp>
              <p:nvSpPr>
                <p:cNvPr id="25" name="CaixaDeTexto 24">
                  <a:extLst>
                    <a:ext uri="{FF2B5EF4-FFF2-40B4-BE49-F238E27FC236}">
                      <a16:creationId xmlns:a16="http://schemas.microsoft.com/office/drawing/2014/main" id="{72617581-066C-41DC-52BD-E8F88EE7F488}"/>
                    </a:ext>
                  </a:extLst>
                </p:cNvPr>
                <p:cNvSpPr txBox="1">
                  <a:spLocks noRot="1" noChangeAspect="1" noMove="1" noResize="1" noEditPoints="1" noAdjustHandles="1" noChangeArrowheads="1" noChangeShapeType="1" noTextEdit="1"/>
                </p:cNvSpPr>
                <p:nvPr/>
              </p:nvSpPr>
              <p:spPr>
                <a:xfrm rot="20527266">
                  <a:off x="1983461" y="3969328"/>
                  <a:ext cx="500957" cy="276999"/>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D930BAB2-21CA-5EE2-BD89-166F1C961F4D}"/>
                    </a:ext>
                  </a:extLst>
                </p:cNvPr>
                <p:cNvSpPr txBox="1"/>
                <p:nvPr/>
              </p:nvSpPr>
              <p:spPr>
                <a:xfrm rot="2498902">
                  <a:off x="1837682" y="4697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25</m:t>
                            </m:r>
                          </m:sub>
                        </m:sSub>
                      </m:oMath>
                    </m:oMathPara>
                  </a14:m>
                  <a:endParaRPr lang="pt-BR" sz="1200" dirty="0"/>
                </a:p>
              </p:txBody>
            </p:sp>
          </mc:Choice>
          <mc:Fallback xmlns="">
            <p:sp>
              <p:nvSpPr>
                <p:cNvPr id="26" name="CaixaDeTexto 25">
                  <a:extLst>
                    <a:ext uri="{FF2B5EF4-FFF2-40B4-BE49-F238E27FC236}">
                      <a16:creationId xmlns:a16="http://schemas.microsoft.com/office/drawing/2014/main" id="{D930BAB2-21CA-5EE2-BD89-166F1C961F4D}"/>
                    </a:ext>
                  </a:extLst>
                </p:cNvPr>
                <p:cNvSpPr txBox="1">
                  <a:spLocks noRot="1" noChangeAspect="1" noMove="1" noResize="1" noEditPoints="1" noAdjustHandles="1" noChangeArrowheads="1" noChangeShapeType="1" noTextEdit="1"/>
                </p:cNvSpPr>
                <p:nvPr/>
              </p:nvSpPr>
              <p:spPr>
                <a:xfrm rot="2498902">
                  <a:off x="1837682" y="4697063"/>
                  <a:ext cx="500957" cy="276999"/>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B25FEE1C-7383-25A0-D450-720B1310B0C7}"/>
                    </a:ext>
                  </a:extLst>
                </p:cNvPr>
                <p:cNvSpPr txBox="1"/>
                <p:nvPr/>
              </p:nvSpPr>
              <p:spPr>
                <a:xfrm rot="2951188">
                  <a:off x="2048792" y="4433193"/>
                  <a:ext cx="35269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15</m:t>
                            </m:r>
                          </m:sub>
                        </m:sSub>
                      </m:oMath>
                    </m:oMathPara>
                  </a14:m>
                  <a:endParaRPr lang="pt-BR" sz="1200" dirty="0"/>
                </a:p>
              </p:txBody>
            </p:sp>
          </mc:Choice>
          <mc:Fallback xmlns="">
            <p:sp>
              <p:nvSpPr>
                <p:cNvPr id="29" name="CaixaDeTexto 28">
                  <a:extLst>
                    <a:ext uri="{FF2B5EF4-FFF2-40B4-BE49-F238E27FC236}">
                      <a16:creationId xmlns:a16="http://schemas.microsoft.com/office/drawing/2014/main" id="{B25FEE1C-7383-25A0-D450-720B1310B0C7}"/>
                    </a:ext>
                  </a:extLst>
                </p:cNvPr>
                <p:cNvSpPr txBox="1">
                  <a:spLocks noRot="1" noChangeAspect="1" noMove="1" noResize="1" noEditPoints="1" noAdjustHandles="1" noChangeArrowheads="1" noChangeShapeType="1" noTextEdit="1"/>
                </p:cNvSpPr>
                <p:nvPr/>
              </p:nvSpPr>
              <p:spPr>
                <a:xfrm rot="2951188">
                  <a:off x="2048792" y="4433193"/>
                  <a:ext cx="352699" cy="276999"/>
                </a:xfrm>
                <a:prstGeom prst="rect">
                  <a:avLst/>
                </a:prstGeom>
                <a:blipFill>
                  <a:blip r:embed="rId9"/>
                  <a:stretch>
                    <a:fillRect/>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49989B93-D5A4-B917-7514-81EE69BC6D17}"/>
              </a:ext>
            </a:extLst>
          </p:cNvPr>
          <p:cNvGrpSpPr/>
          <p:nvPr/>
        </p:nvGrpSpPr>
        <p:grpSpPr>
          <a:xfrm>
            <a:off x="6001205" y="3376351"/>
            <a:ext cx="3142324" cy="1800239"/>
            <a:chOff x="6001205" y="3376351"/>
            <a:chExt cx="3142324" cy="1800239"/>
          </a:xfrm>
        </p:grpSpPr>
        <p:grpSp>
          <p:nvGrpSpPr>
            <p:cNvPr id="8" name="Group 39">
              <a:extLst>
                <a:ext uri="{FF2B5EF4-FFF2-40B4-BE49-F238E27FC236}">
                  <a16:creationId xmlns:a16="http://schemas.microsoft.com/office/drawing/2014/main" id="{D7D4EAA1-715C-832C-A9A2-18E3448AE303}"/>
                </a:ext>
              </a:extLst>
            </p:cNvPr>
            <p:cNvGrpSpPr/>
            <p:nvPr/>
          </p:nvGrpSpPr>
          <p:grpSpPr>
            <a:xfrm>
              <a:off x="6001205" y="3376351"/>
              <a:ext cx="3142324" cy="1514300"/>
              <a:chOff x="114755" y="4638765"/>
              <a:chExt cx="3142324" cy="1514300"/>
            </a:xfrm>
          </p:grpSpPr>
          <p:cxnSp>
            <p:nvCxnSpPr>
              <p:cNvPr id="12" name="Straight Arrow Connector 21">
                <a:extLst>
                  <a:ext uri="{FF2B5EF4-FFF2-40B4-BE49-F238E27FC236}">
                    <a16:creationId xmlns:a16="http://schemas.microsoft.com/office/drawing/2014/main" id="{843827B7-E933-9909-30A0-D0F68A460798}"/>
                  </a:ext>
                </a:extLst>
              </p:cNvPr>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3">
                <a:extLst>
                  <a:ext uri="{FF2B5EF4-FFF2-40B4-BE49-F238E27FC236}">
                    <a16:creationId xmlns:a16="http://schemas.microsoft.com/office/drawing/2014/main" id="{7A72A598-12C3-28E7-74F2-E8954429863C}"/>
                  </a:ext>
                </a:extLst>
              </p:cNvPr>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5">
                    <a:extLst>
                      <a:ext uri="{FF2B5EF4-FFF2-40B4-BE49-F238E27FC236}">
                        <a16:creationId xmlns:a16="http://schemas.microsoft.com/office/drawing/2014/main" id="{7AD1F189-AE28-D110-06BD-359E74E78AA8}"/>
                      </a:ext>
                    </a:extLst>
                  </p:cNvPr>
                  <p:cNvSpPr/>
                  <p:nvPr/>
                </p:nvSpPr>
                <p:spPr>
                  <a:xfrm>
                    <a:off x="917691" y="5845288"/>
                    <a:ext cx="2810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ea typeface="Cambria Math" panose="02040503050406030204" pitchFamily="18" charset="0"/>
                            </a:rPr>
                            <m:t>𝑏</m:t>
                          </m:r>
                        </m:oMath>
                      </m:oMathPara>
                    </a14:m>
                    <a:endParaRPr lang="pt-BR" sz="1400" dirty="0"/>
                  </a:p>
                </p:txBody>
              </p:sp>
            </mc:Choice>
            <mc:Fallback xmlns="">
              <p:sp>
                <p:nvSpPr>
                  <p:cNvPr id="17" name="Rectangle 5">
                    <a:extLst>
                      <a:ext uri="{FF2B5EF4-FFF2-40B4-BE49-F238E27FC236}">
                        <a16:creationId xmlns:a16="http://schemas.microsoft.com/office/drawing/2014/main" id="{7AD1F189-AE28-D110-06BD-359E74E78AA8}"/>
                      </a:ext>
                    </a:extLst>
                  </p:cNvPr>
                  <p:cNvSpPr>
                    <a:spLocks noRot="1" noChangeAspect="1" noMove="1" noResize="1" noEditPoints="1" noAdjustHandles="1" noChangeArrowheads="1" noChangeShapeType="1" noTextEdit="1"/>
                  </p:cNvSpPr>
                  <p:nvPr/>
                </p:nvSpPr>
                <p:spPr>
                  <a:xfrm>
                    <a:off x="917691" y="5845288"/>
                    <a:ext cx="281000" cy="307777"/>
                  </a:xfrm>
                  <a:prstGeom prst="rect">
                    <a:avLst/>
                  </a:prstGeom>
                  <a:blipFill>
                    <a:blip r:embed="rId10"/>
                    <a:stretch>
                      <a:fillRect/>
                    </a:stretch>
                  </a:blipFill>
                </p:spPr>
                <p:txBody>
                  <a:bodyPr/>
                  <a:lstStyle/>
                  <a:p>
                    <a:r>
                      <a:rPr lang="pt-BR">
                        <a:noFill/>
                      </a:rPr>
                      <a:t> </a:t>
                    </a:r>
                  </a:p>
                </p:txBody>
              </p:sp>
            </mc:Fallback>
          </mc:AlternateContent>
          <p:cxnSp>
            <p:nvCxnSpPr>
              <p:cNvPr id="18" name="Straight Connector 12">
                <a:extLst>
                  <a:ext uri="{FF2B5EF4-FFF2-40B4-BE49-F238E27FC236}">
                    <a16:creationId xmlns:a16="http://schemas.microsoft.com/office/drawing/2014/main" id="{2698C5FB-0118-6102-A828-FDE60BD7E174}"/>
                  </a:ext>
                </a:extLst>
              </p:cNvPr>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B56D4A15-7216-08F3-58CA-D9CC66DA07AB}"/>
                  </a:ext>
                </a:extLst>
              </p:cNvPr>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33">
                    <a:extLst>
                      <a:ext uri="{FF2B5EF4-FFF2-40B4-BE49-F238E27FC236}">
                        <a16:creationId xmlns:a16="http://schemas.microsoft.com/office/drawing/2014/main" id="{5AE9BC42-CDFF-A16B-4410-5373EF273CF5}"/>
                      </a:ext>
                    </a:extLst>
                  </p:cNvPr>
                  <p:cNvSpPr/>
                  <p:nvPr/>
                </p:nvSpPr>
                <p:spPr>
                  <a:xfrm>
                    <a:off x="476724" y="5845288"/>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20" name="Rectangle 33">
                    <a:extLst>
                      <a:ext uri="{FF2B5EF4-FFF2-40B4-BE49-F238E27FC236}">
                        <a16:creationId xmlns:a16="http://schemas.microsoft.com/office/drawing/2014/main" id="{5AE9BC42-CDFF-A16B-4410-5373EF273CF5}"/>
                      </a:ext>
                    </a:extLst>
                  </p:cNvPr>
                  <p:cNvSpPr>
                    <a:spLocks noRot="1" noChangeAspect="1" noMove="1" noResize="1" noEditPoints="1" noAdjustHandles="1" noChangeArrowheads="1" noChangeShapeType="1" noTextEdit="1"/>
                  </p:cNvSpPr>
                  <p:nvPr/>
                </p:nvSpPr>
                <p:spPr>
                  <a:xfrm>
                    <a:off x="476724" y="5845288"/>
                    <a:ext cx="324128"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31">
                    <a:extLst>
                      <a:ext uri="{FF2B5EF4-FFF2-40B4-BE49-F238E27FC236}">
                        <a16:creationId xmlns:a16="http://schemas.microsoft.com/office/drawing/2014/main" id="{880A500E-4E9E-D86E-7EE5-CE5343F1998A}"/>
                      </a:ext>
                    </a:extLst>
                  </p:cNvPr>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32">
                    <a:extLst>
                      <a:ext uri="{FF2B5EF4-FFF2-40B4-BE49-F238E27FC236}">
                        <a16:creationId xmlns:a16="http://schemas.microsoft.com/office/drawing/2014/main" id="{793BF20F-C3DD-323D-A09F-9B0558FA0393}"/>
                      </a:ext>
                    </a:extLst>
                  </p:cNvPr>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23" name="Straight Connector 37">
                <a:extLst>
                  <a:ext uri="{FF2B5EF4-FFF2-40B4-BE49-F238E27FC236}">
                    <a16:creationId xmlns:a16="http://schemas.microsoft.com/office/drawing/2014/main" id="{7BA09691-9F60-BC1C-F427-DECC8B059277}"/>
                  </a:ext>
                </a:extLst>
              </p:cNvPr>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BE91D7B5-E383-8BB0-55EE-F66C85194874}"/>
                      </a:ext>
                    </a:extLst>
                  </p:cNvPr>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p:sp>
          <p:nvSpPr>
            <p:cNvPr id="27" name="CaixaDeTexto 26">
              <a:extLst>
                <a:ext uri="{FF2B5EF4-FFF2-40B4-BE49-F238E27FC236}">
                  <a16:creationId xmlns:a16="http://schemas.microsoft.com/office/drawing/2014/main" id="{E125AB1F-3B24-1562-2EE0-D03A9FE609CE}"/>
                </a:ext>
              </a:extLst>
            </p:cNvPr>
            <p:cNvSpPr txBox="1"/>
            <p:nvPr/>
          </p:nvSpPr>
          <p:spPr>
            <a:xfrm>
              <a:off x="7309922" y="4899591"/>
              <a:ext cx="1336397" cy="276999"/>
            </a:xfrm>
            <a:prstGeom prst="rect">
              <a:avLst/>
            </a:prstGeom>
            <a:noFill/>
          </p:spPr>
          <p:txBody>
            <a:bodyPr wrap="square" rtlCol="0">
              <a:spAutoFit/>
            </a:bodyPr>
            <a:lstStyle/>
            <a:p>
              <a:r>
                <a:rPr lang="pt-BR" sz="1200" dirty="0"/>
                <a:t>Limiar de ativação</a:t>
              </a:r>
            </a:p>
          </p:txBody>
        </p:sp>
        <p:cxnSp>
          <p:nvCxnSpPr>
            <p:cNvPr id="30" name="Conector: Curvo 29">
              <a:extLst>
                <a:ext uri="{FF2B5EF4-FFF2-40B4-BE49-F238E27FC236}">
                  <a16:creationId xmlns:a16="http://schemas.microsoft.com/office/drawing/2014/main" id="{1D4E0222-8EF8-F255-4650-19D1EFD9E0D2}"/>
                </a:ext>
              </a:extLst>
            </p:cNvPr>
            <p:cNvCxnSpPr>
              <a:cxnSpLocks/>
              <a:stCxn id="39" idx="2"/>
              <a:endCxn id="27" idx="1"/>
            </p:cNvCxnSpPr>
            <p:nvPr/>
          </p:nvCxnSpPr>
          <p:spPr>
            <a:xfrm rot="16200000" flipH="1">
              <a:off x="7023569" y="4751738"/>
              <a:ext cx="201428" cy="371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6DB6B3CF-FBCE-DDEE-A3D9-BA587B0BCD9C}"/>
                </a:ext>
              </a:extLst>
            </p:cNvPr>
            <p:cNvSpPr/>
            <p:nvPr/>
          </p:nvSpPr>
          <p:spPr>
            <a:xfrm>
              <a:off x="6894590" y="4790944"/>
              <a:ext cx="88107" cy="45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270081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5658D2B0-9F90-66E2-17F6-16D12E5B2297}"/>
              </a:ext>
            </a:extLst>
          </p:cNvPr>
          <p:cNvGrpSpPr/>
          <p:nvPr/>
        </p:nvGrpSpPr>
        <p:grpSpPr>
          <a:xfrm>
            <a:off x="276478" y="182831"/>
            <a:ext cx="5331314" cy="2243209"/>
            <a:chOff x="220387" y="1585306"/>
            <a:chExt cx="5331314" cy="2243209"/>
          </a:xfrm>
        </p:grpSpPr>
        <p:sp>
          <p:nvSpPr>
            <p:cNvPr id="5" name="Oval 4"/>
            <p:cNvSpPr/>
            <p:nvPr/>
          </p:nvSpPr>
          <p:spPr>
            <a:xfrm>
              <a:off x="1464148" y="2357356"/>
              <a:ext cx="3548649" cy="10729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cxnSpLocks/>
            </p:cNvCxnSpPr>
            <p:nvPr/>
          </p:nvCxnSpPr>
          <p:spPr>
            <a:xfrm>
              <a:off x="3920646" y="2399473"/>
              <a:ext cx="0" cy="9926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914851" y="2248558"/>
              <a:ext cx="868179" cy="327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47956" y="2910597"/>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926284" y="3197525"/>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20387" y="2787990"/>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20387" y="2787990"/>
                  <a:ext cx="527644" cy="461665"/>
                </a:xfrm>
                <a:prstGeom prst="rect">
                  <a:avLst/>
                </a:prstGeom>
                <a:blipFill>
                  <a:blip r:embed="rId2"/>
                  <a:stretch>
                    <a:fillRect b="-2632"/>
                  </a:stretch>
                </a:blipFill>
              </p:spPr>
              <p:txBody>
                <a:bodyPr/>
                <a:lstStyle/>
                <a:p>
                  <a:r>
                    <a:rPr lang="pt-BR">
                      <a:noFill/>
                    </a:rPr>
                    <a:t> </a:t>
                  </a:r>
                </a:p>
              </p:txBody>
            </p:sp>
          </mc:Fallback>
        </mc:AlternateContent>
        <p:cxnSp>
          <p:nvCxnSpPr>
            <p:cNvPr id="28" name="Straight Arrow Connector 27"/>
            <p:cNvCxnSpPr/>
            <p:nvPr/>
          </p:nvCxnSpPr>
          <p:spPr>
            <a:xfrm>
              <a:off x="5008007" y="288225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427766" y="1959237"/>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427766" y="1959237"/>
                  <a:ext cx="549574" cy="461665"/>
                </a:xfrm>
                <a:prstGeom prst="rect">
                  <a:avLst/>
                </a:prstGeom>
                <a:blipFill>
                  <a:blip r:embed="rId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433131" y="3366850"/>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433131" y="3366850"/>
                  <a:ext cx="614207" cy="461665"/>
                </a:xfrm>
                <a:prstGeom prst="rect">
                  <a:avLst/>
                </a:prstGeom>
                <a:blipFill>
                  <a:blip r:embed="rId4"/>
                  <a:stretch>
                    <a:fillRect b="-1316"/>
                  </a:stretch>
                </a:blipFill>
              </p:spPr>
              <p:txBody>
                <a:bodyPr/>
                <a:lstStyle/>
                <a:p>
                  <a:r>
                    <a:rPr lang="pt-BR">
                      <a:noFill/>
                    </a:rPr>
                    <a:t> </a:t>
                  </a:r>
                </a:p>
              </p:txBody>
            </p:sp>
          </mc:Fallback>
        </mc:AlternateContent>
        <p:cxnSp>
          <p:nvCxnSpPr>
            <p:cNvPr id="25" name="Straight Arrow Connector 24"/>
            <p:cNvCxnSpPr>
              <a:cxnSpLocks/>
            </p:cNvCxnSpPr>
            <p:nvPr/>
          </p:nvCxnSpPr>
          <p:spPr>
            <a:xfrm>
              <a:off x="746806" y="2629317"/>
              <a:ext cx="767893" cy="133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73931" y="235735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73931" y="2357355"/>
                  <a:ext cx="556691" cy="461665"/>
                </a:xfrm>
                <a:prstGeom prst="rect">
                  <a:avLst/>
                </a:prstGeom>
                <a:blipFill>
                  <a:blip r:embed="rId5"/>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952396" y="2673984"/>
                  <a:ext cx="1055611"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52396" y="2673984"/>
                  <a:ext cx="1055611" cy="439736"/>
                </a:xfrm>
                <a:prstGeom prst="rect">
                  <a:avLst/>
                </a:prstGeom>
                <a:blipFill>
                  <a:blip r:embed="rId6"/>
                  <a:stretch>
                    <a:fillRect l="-6358" b="-97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64026" y="266163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5264026" y="2661638"/>
                  <a:ext cx="287675" cy="369332"/>
                </a:xfrm>
                <a:prstGeom prst="rect">
                  <a:avLst/>
                </a:prstGeom>
                <a:blipFill>
                  <a:blip r:embed="rId7"/>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23504" y="2383569"/>
                  <a:ext cx="23971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𝑖</m:t>
                                    </m:r>
                                  </m:sub>
                                </m:sSub>
                                <m:r>
                                  <a:rPr lang="pt-BR" sz="2000" b="0" i="1" smtClean="0">
                                    <a:latin typeface="Cambria Math" panose="02040503050406030204" pitchFamily="18" charset="0"/>
                                  </a:rPr>
                                  <m:t> </m:t>
                                </m:r>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r>
                          <a:rPr lang="pt-BR" sz="2000" b="0" i="1" smtClean="0">
                            <a:latin typeface="Cambria Math" panose="02040503050406030204" pitchFamily="18" charset="0"/>
                          </a:rPr>
                          <m:t>+</m:t>
                        </m:r>
                        <m:r>
                          <a:rPr lang="pt-BR" sz="2000" b="0" i="1" smtClean="0">
                            <a:latin typeface="Cambria Math" panose="02040503050406030204" pitchFamily="18" charset="0"/>
                          </a:rPr>
                          <m:t>𝑏</m:t>
                        </m:r>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3504" y="2383569"/>
                  <a:ext cx="2397142" cy="95782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34">
                  <a:extLst>
                    <a:ext uri="{FF2B5EF4-FFF2-40B4-BE49-F238E27FC236}">
                      <a16:creationId xmlns:a16="http://schemas.microsoft.com/office/drawing/2014/main" id="{9A8D6AC1-D04B-EB9B-4B26-BFD168E5EFB7}"/>
                    </a:ext>
                  </a:extLst>
                </p:cNvPr>
                <p:cNvSpPr/>
                <p:nvPr/>
              </p:nvSpPr>
              <p:spPr>
                <a:xfrm>
                  <a:off x="1110259" y="2089192"/>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34">
                  <a:extLst>
                    <a:ext uri="{FF2B5EF4-FFF2-40B4-BE49-F238E27FC236}">
                      <a16:creationId xmlns:a16="http://schemas.microsoft.com/office/drawing/2014/main" id="{9A8D6AC1-D04B-EB9B-4B26-BFD168E5EFB7}"/>
                    </a:ext>
                  </a:extLst>
                </p:cNvPr>
                <p:cNvSpPr>
                  <a:spLocks noRot="1" noChangeAspect="1" noMove="1" noResize="1" noEditPoints="1" noAdjustHandles="1" noChangeArrowheads="1" noChangeShapeType="1" noTextEdit="1"/>
                </p:cNvSpPr>
                <p:nvPr/>
              </p:nvSpPr>
              <p:spPr>
                <a:xfrm>
                  <a:off x="1110259" y="2089192"/>
                  <a:ext cx="50180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34">
                  <a:extLst>
                    <a:ext uri="{FF2B5EF4-FFF2-40B4-BE49-F238E27FC236}">
                      <a16:creationId xmlns:a16="http://schemas.microsoft.com/office/drawing/2014/main" id="{4713AD4B-75E0-9E5B-2837-345A39A1DD82}"/>
                    </a:ext>
                  </a:extLst>
                </p:cNvPr>
                <p:cNvSpPr/>
                <p:nvPr/>
              </p:nvSpPr>
              <p:spPr>
                <a:xfrm>
                  <a:off x="900700" y="2371165"/>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 name="Rectangle 34">
                  <a:extLst>
                    <a:ext uri="{FF2B5EF4-FFF2-40B4-BE49-F238E27FC236}">
                      <a16:creationId xmlns:a16="http://schemas.microsoft.com/office/drawing/2014/main" id="{4713AD4B-75E0-9E5B-2837-345A39A1DD82}"/>
                    </a:ext>
                  </a:extLst>
                </p:cNvPr>
                <p:cNvSpPr>
                  <a:spLocks noRot="1" noChangeAspect="1" noMove="1" noResize="1" noEditPoints="1" noAdjustHandles="1" noChangeArrowheads="1" noChangeShapeType="1" noTextEdit="1"/>
                </p:cNvSpPr>
                <p:nvPr/>
              </p:nvSpPr>
              <p:spPr>
                <a:xfrm>
                  <a:off x="900700" y="2371165"/>
                  <a:ext cx="50712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34">
                  <a:extLst>
                    <a:ext uri="{FF2B5EF4-FFF2-40B4-BE49-F238E27FC236}">
                      <a16:creationId xmlns:a16="http://schemas.microsoft.com/office/drawing/2014/main" id="{F804FC3E-5B40-9FEF-7B29-42B9B879F5D3}"/>
                    </a:ext>
                  </a:extLst>
                </p:cNvPr>
                <p:cNvSpPr/>
                <p:nvPr/>
              </p:nvSpPr>
              <p:spPr>
                <a:xfrm>
                  <a:off x="738495" y="2647408"/>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8" name="Rectangle 34">
                  <a:extLst>
                    <a:ext uri="{FF2B5EF4-FFF2-40B4-BE49-F238E27FC236}">
                      <a16:creationId xmlns:a16="http://schemas.microsoft.com/office/drawing/2014/main" id="{F804FC3E-5B40-9FEF-7B29-42B9B879F5D3}"/>
                    </a:ext>
                  </a:extLst>
                </p:cNvPr>
                <p:cNvSpPr>
                  <a:spLocks noRot="1" noChangeAspect="1" noMove="1" noResize="1" noEditPoints="1" noAdjustHandles="1" noChangeArrowheads="1" noChangeShapeType="1" noTextEdit="1"/>
                </p:cNvSpPr>
                <p:nvPr/>
              </p:nvSpPr>
              <p:spPr>
                <a:xfrm>
                  <a:off x="738495" y="2647408"/>
                  <a:ext cx="474424"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34">
                  <a:extLst>
                    <a:ext uri="{FF2B5EF4-FFF2-40B4-BE49-F238E27FC236}">
                      <a16:creationId xmlns:a16="http://schemas.microsoft.com/office/drawing/2014/main" id="{9F268813-F104-6370-1DB4-037C4CA83369}"/>
                    </a:ext>
                  </a:extLst>
                </p:cNvPr>
                <p:cNvSpPr/>
                <p:nvPr/>
              </p:nvSpPr>
              <p:spPr>
                <a:xfrm>
                  <a:off x="791339" y="3161740"/>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9" name="Rectangle 34">
                  <a:extLst>
                    <a:ext uri="{FF2B5EF4-FFF2-40B4-BE49-F238E27FC236}">
                      <a16:creationId xmlns:a16="http://schemas.microsoft.com/office/drawing/2014/main" id="{9F268813-F104-6370-1DB4-037C4CA83369}"/>
                    </a:ext>
                  </a:extLst>
                </p:cNvPr>
                <p:cNvSpPr>
                  <a:spLocks noRot="1" noChangeAspect="1" noMove="1" noResize="1" noEditPoints="1" noAdjustHandles="1" noChangeArrowheads="1" noChangeShapeType="1" noTextEdit="1"/>
                </p:cNvSpPr>
                <p:nvPr/>
              </p:nvSpPr>
              <p:spPr>
                <a:xfrm>
                  <a:off x="791339" y="3161740"/>
                  <a:ext cx="539891"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5770F5A4-8744-320C-246E-B9BB8704B537}"/>
                    </a:ext>
                  </a:extLst>
                </p:cNvPr>
                <p:cNvSpPr txBox="1"/>
                <p:nvPr/>
              </p:nvSpPr>
              <p:spPr>
                <a:xfrm>
                  <a:off x="810094" y="29818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0" name="CaixaDeTexto 9">
                  <a:extLst>
                    <a:ext uri="{FF2B5EF4-FFF2-40B4-BE49-F238E27FC236}">
                      <a16:creationId xmlns:a16="http://schemas.microsoft.com/office/drawing/2014/main" id="{5770F5A4-8744-320C-246E-B9BB8704B537}"/>
                    </a:ext>
                  </a:extLst>
                </p:cNvPr>
                <p:cNvSpPr txBox="1">
                  <a:spLocks noRot="1" noChangeAspect="1" noMove="1" noResize="1" noEditPoints="1" noAdjustHandles="1" noChangeArrowheads="1" noChangeShapeType="1" noTextEdit="1"/>
                </p:cNvSpPr>
                <p:nvPr/>
              </p:nvSpPr>
              <p:spPr>
                <a:xfrm>
                  <a:off x="810094" y="2981879"/>
                  <a:ext cx="904875" cy="369332"/>
                </a:xfrm>
                <a:prstGeom prst="rect">
                  <a:avLst/>
                </a:prstGeom>
                <a:blipFill>
                  <a:blip r:embed="rId13"/>
                  <a:stretch>
                    <a:fillRect/>
                  </a:stretch>
                </a:blipFill>
              </p:spPr>
              <p:txBody>
                <a:bodyPr/>
                <a:lstStyle/>
                <a:p>
                  <a:r>
                    <a:rPr lang="pt-BR">
                      <a:noFill/>
                    </a:rPr>
                    <a:t> </a:t>
                  </a:r>
                </a:p>
              </p:txBody>
            </p:sp>
          </mc:Fallback>
        </mc:AlternateContent>
        <p:cxnSp>
          <p:nvCxnSpPr>
            <p:cNvPr id="42" name="Straight Arrow Connector 16">
              <a:extLst>
                <a:ext uri="{FF2B5EF4-FFF2-40B4-BE49-F238E27FC236}">
                  <a16:creationId xmlns:a16="http://schemas.microsoft.com/office/drawing/2014/main" id="{F05BDF02-88F4-22C2-6DD1-75B2E89D78B0}"/>
                </a:ext>
              </a:extLst>
            </p:cNvPr>
            <p:cNvCxnSpPr>
              <a:cxnSpLocks/>
            </p:cNvCxnSpPr>
            <p:nvPr/>
          </p:nvCxnSpPr>
          <p:spPr>
            <a:xfrm>
              <a:off x="1659056" y="1869698"/>
              <a:ext cx="610543" cy="56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34">
                  <a:extLst>
                    <a:ext uri="{FF2B5EF4-FFF2-40B4-BE49-F238E27FC236}">
                      <a16:creationId xmlns:a16="http://schemas.microsoft.com/office/drawing/2014/main" id="{71F5FD3F-2F93-D996-C0C8-ABA13BD6EE85}"/>
                    </a:ext>
                  </a:extLst>
                </p:cNvPr>
                <p:cNvSpPr/>
                <p:nvPr/>
              </p:nvSpPr>
              <p:spPr>
                <a:xfrm>
                  <a:off x="1855250" y="1816465"/>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50" name="Rectangle 34">
                  <a:extLst>
                    <a:ext uri="{FF2B5EF4-FFF2-40B4-BE49-F238E27FC236}">
                      <a16:creationId xmlns:a16="http://schemas.microsoft.com/office/drawing/2014/main" id="{71F5FD3F-2F93-D996-C0C8-ABA13BD6EE85}"/>
                    </a:ext>
                  </a:extLst>
                </p:cNvPr>
                <p:cNvSpPr>
                  <a:spLocks noRot="1" noChangeAspect="1" noMove="1" noResize="1" noEditPoints="1" noAdjustHandles="1" noChangeArrowheads="1" noChangeShapeType="1" noTextEdit="1"/>
                </p:cNvSpPr>
                <p:nvPr/>
              </p:nvSpPr>
              <p:spPr>
                <a:xfrm>
                  <a:off x="1855250" y="1816465"/>
                  <a:ext cx="367665" cy="369332"/>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34">
                  <a:extLst>
                    <a:ext uri="{FF2B5EF4-FFF2-40B4-BE49-F238E27FC236}">
                      <a16:creationId xmlns:a16="http://schemas.microsoft.com/office/drawing/2014/main" id="{CBD55669-33F3-0D8F-5833-E06D22758175}"/>
                    </a:ext>
                  </a:extLst>
                </p:cNvPr>
                <p:cNvSpPr/>
                <p:nvPr/>
              </p:nvSpPr>
              <p:spPr>
                <a:xfrm>
                  <a:off x="1417225" y="1585306"/>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52" name="Rectangle 34">
                  <a:extLst>
                    <a:ext uri="{FF2B5EF4-FFF2-40B4-BE49-F238E27FC236}">
                      <a16:creationId xmlns:a16="http://schemas.microsoft.com/office/drawing/2014/main" id="{CBD55669-33F3-0D8F-5833-E06D22758175}"/>
                    </a:ext>
                  </a:extLst>
                </p:cNvPr>
                <p:cNvSpPr>
                  <a:spLocks noRot="1" noChangeAspect="1" noMove="1" noResize="1" noEditPoints="1" noAdjustHandles="1" noChangeArrowheads="1" noChangeShapeType="1" noTextEdit="1"/>
                </p:cNvSpPr>
                <p:nvPr/>
              </p:nvSpPr>
              <p:spPr>
                <a:xfrm>
                  <a:off x="1417225" y="1585306"/>
                  <a:ext cx="365805" cy="369332"/>
                </a:xfrm>
                <a:prstGeom prst="rect">
                  <a:avLst/>
                </a:prstGeom>
                <a:blipFill>
                  <a:blip r:embed="rId15"/>
                  <a:stretch>
                    <a:fillRect/>
                  </a:stretch>
                </a:blipFill>
              </p:spPr>
              <p:txBody>
                <a:bodyPr/>
                <a:lstStyle/>
                <a:p>
                  <a:r>
                    <a:rPr lang="pt-BR">
                      <a:noFill/>
                    </a:rPr>
                    <a:t> </a:t>
                  </a:r>
                </a:p>
              </p:txBody>
            </p:sp>
          </mc:Fallback>
        </mc:AlternateContent>
      </p:grpSp>
      <p:grpSp>
        <p:nvGrpSpPr>
          <p:cNvPr id="123" name="Agrupar 122">
            <a:extLst>
              <a:ext uri="{FF2B5EF4-FFF2-40B4-BE49-F238E27FC236}">
                <a16:creationId xmlns:a16="http://schemas.microsoft.com/office/drawing/2014/main" id="{46C2AEFA-7D12-943E-CF99-4E2416A98ED5}"/>
              </a:ext>
            </a:extLst>
          </p:cNvPr>
          <p:cNvGrpSpPr/>
          <p:nvPr/>
        </p:nvGrpSpPr>
        <p:grpSpPr>
          <a:xfrm>
            <a:off x="225860" y="2640445"/>
            <a:ext cx="4106292" cy="3803565"/>
            <a:chOff x="7009767" y="2086399"/>
            <a:chExt cx="4106292" cy="3803565"/>
          </a:xfrm>
        </p:grpSpPr>
        <mc:AlternateContent xmlns:mc="http://schemas.openxmlformats.org/markup-compatibility/2006" xmlns:a14="http://schemas.microsoft.com/office/drawing/2010/main">
          <mc:Choice Requires="a14">
            <p:sp>
              <p:nvSpPr>
                <p:cNvPr id="64" name="TextBox 15">
                  <a:extLst>
                    <a:ext uri="{FF2B5EF4-FFF2-40B4-BE49-F238E27FC236}">
                      <a16:creationId xmlns:a16="http://schemas.microsoft.com/office/drawing/2014/main" id="{310C96FA-2A0F-C6EF-238C-1F1B51F2F8DE}"/>
                    </a:ext>
                  </a:extLst>
                </p:cNvPr>
                <p:cNvSpPr txBox="1"/>
                <p:nvPr/>
              </p:nvSpPr>
              <p:spPr>
                <a:xfrm>
                  <a:off x="7070266" y="4608588"/>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64" name="TextBox 15">
                  <a:extLst>
                    <a:ext uri="{FF2B5EF4-FFF2-40B4-BE49-F238E27FC236}">
                      <a16:creationId xmlns:a16="http://schemas.microsoft.com/office/drawing/2014/main" id="{310C96FA-2A0F-C6EF-238C-1F1B51F2F8DE}"/>
                    </a:ext>
                  </a:extLst>
                </p:cNvPr>
                <p:cNvSpPr txBox="1">
                  <a:spLocks noRot="1" noChangeAspect="1" noMove="1" noResize="1" noEditPoints="1" noAdjustHandles="1" noChangeArrowheads="1" noChangeShapeType="1" noTextEdit="1"/>
                </p:cNvSpPr>
                <p:nvPr/>
              </p:nvSpPr>
              <p:spPr>
                <a:xfrm>
                  <a:off x="7070266" y="4608588"/>
                  <a:ext cx="4033924" cy="1281376"/>
                </a:xfrm>
                <a:prstGeom prst="rect">
                  <a:avLst/>
                </a:prstGeom>
                <a:blipFill>
                  <a:blip r:embed="rId16"/>
                  <a:stretch>
                    <a:fillRect/>
                  </a:stretch>
                </a:blipFill>
              </p:spPr>
              <p:txBody>
                <a:bodyPr/>
                <a:lstStyle/>
                <a:p>
                  <a:r>
                    <a:rPr lang="pt-BR">
                      <a:noFill/>
                    </a:rPr>
                    <a:t> </a:t>
                  </a:r>
                </a:p>
              </p:txBody>
            </p:sp>
          </mc:Fallback>
        </mc:AlternateContent>
        <p:cxnSp>
          <p:nvCxnSpPr>
            <p:cNvPr id="67" name="Straight Arrow Connector 16">
              <a:extLst>
                <a:ext uri="{FF2B5EF4-FFF2-40B4-BE49-F238E27FC236}">
                  <a16:creationId xmlns:a16="http://schemas.microsoft.com/office/drawing/2014/main" id="{27A7F1E6-A943-5C6C-6828-7586BDC13698}"/>
                </a:ext>
              </a:extLst>
            </p:cNvPr>
            <p:cNvCxnSpPr>
              <a:cxnSpLocks/>
              <a:endCxn id="99" idx="1"/>
            </p:cNvCxnSpPr>
            <p:nvPr/>
          </p:nvCxnSpPr>
          <p:spPr>
            <a:xfrm>
              <a:off x="7630181" y="2680815"/>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0D5F63C6-87A0-0B9B-9DDD-2923C7549ABB}"/>
                </a:ext>
              </a:extLst>
            </p:cNvPr>
            <p:cNvCxnSpPr>
              <a:cxnSpLocks/>
            </p:cNvCxnSpPr>
            <p:nvPr/>
          </p:nvCxnSpPr>
          <p:spPr>
            <a:xfrm flipV="1">
              <a:off x="7422519" y="3344991"/>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
              <a:extLst>
                <a:ext uri="{FF2B5EF4-FFF2-40B4-BE49-F238E27FC236}">
                  <a16:creationId xmlns:a16="http://schemas.microsoft.com/office/drawing/2014/main" id="{919FAC40-DE48-5DE5-53BD-2C99612B38DC}"/>
                </a:ext>
              </a:extLst>
            </p:cNvPr>
            <p:cNvCxnSpPr>
              <a:cxnSpLocks/>
            </p:cNvCxnSpPr>
            <p:nvPr/>
          </p:nvCxnSpPr>
          <p:spPr>
            <a:xfrm flipV="1">
              <a:off x="7672356" y="3553328"/>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22">
                  <a:extLst>
                    <a:ext uri="{FF2B5EF4-FFF2-40B4-BE49-F238E27FC236}">
                      <a16:creationId xmlns:a16="http://schemas.microsoft.com/office/drawing/2014/main" id="{D20207E4-E309-573C-F27A-34994ACA8F20}"/>
                    </a:ext>
                  </a:extLst>
                </p:cNvPr>
                <p:cNvSpPr/>
                <p:nvPr/>
              </p:nvSpPr>
              <p:spPr>
                <a:xfrm>
                  <a:off x="7009767" y="3198801"/>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77" name="Rectangle 22">
                  <a:extLst>
                    <a:ext uri="{FF2B5EF4-FFF2-40B4-BE49-F238E27FC236}">
                      <a16:creationId xmlns:a16="http://schemas.microsoft.com/office/drawing/2014/main" id="{D20207E4-E309-573C-F27A-34994ACA8F20}"/>
                    </a:ext>
                  </a:extLst>
                </p:cNvPr>
                <p:cNvSpPr>
                  <a:spLocks noRot="1" noChangeAspect="1" noMove="1" noResize="1" noEditPoints="1" noAdjustHandles="1" noChangeArrowheads="1" noChangeShapeType="1" noTextEdit="1"/>
                </p:cNvSpPr>
                <p:nvPr/>
              </p:nvSpPr>
              <p:spPr>
                <a:xfrm>
                  <a:off x="7009767" y="3198801"/>
                  <a:ext cx="569707" cy="461665"/>
                </a:xfrm>
                <a:prstGeom prst="rect">
                  <a:avLst/>
                </a:prstGeom>
                <a:blipFill>
                  <a:blip r:embed="rId17"/>
                  <a:stretch>
                    <a:fillRect b="-2667"/>
                  </a:stretch>
                </a:blipFill>
              </p:spPr>
              <p:txBody>
                <a:bodyPr/>
                <a:lstStyle/>
                <a:p>
                  <a:r>
                    <a:rPr lang="pt-BR">
                      <a:noFill/>
                    </a:rPr>
                    <a:t> </a:t>
                  </a:r>
                </a:p>
              </p:txBody>
            </p:sp>
          </mc:Fallback>
        </mc:AlternateContent>
        <p:cxnSp>
          <p:nvCxnSpPr>
            <p:cNvPr id="78" name="Straight Arrow Connector 27">
              <a:extLst>
                <a:ext uri="{FF2B5EF4-FFF2-40B4-BE49-F238E27FC236}">
                  <a16:creationId xmlns:a16="http://schemas.microsoft.com/office/drawing/2014/main" id="{DC338D42-3C5B-0561-F6D0-F9ED4532D112}"/>
                </a:ext>
              </a:extLst>
            </p:cNvPr>
            <p:cNvCxnSpPr>
              <a:cxnSpLocks/>
              <a:stCxn id="99" idx="6"/>
              <a:endCxn id="114" idx="1"/>
            </p:cNvCxnSpPr>
            <p:nvPr/>
          </p:nvCxnSpPr>
          <p:spPr>
            <a:xfrm>
              <a:off x="9367064" y="3273990"/>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34">
                  <a:extLst>
                    <a:ext uri="{FF2B5EF4-FFF2-40B4-BE49-F238E27FC236}">
                      <a16:creationId xmlns:a16="http://schemas.microsoft.com/office/drawing/2014/main" id="{860CBD1A-64AE-DF38-6083-792F45CFF243}"/>
                    </a:ext>
                  </a:extLst>
                </p:cNvPr>
                <p:cNvSpPr/>
                <p:nvPr/>
              </p:nvSpPr>
              <p:spPr>
                <a:xfrm>
                  <a:off x="7173838" y="2315040"/>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79" name="Rectangle 34">
                  <a:extLst>
                    <a:ext uri="{FF2B5EF4-FFF2-40B4-BE49-F238E27FC236}">
                      <a16:creationId xmlns:a16="http://schemas.microsoft.com/office/drawing/2014/main" id="{860CBD1A-64AE-DF38-6083-792F45CFF243}"/>
                    </a:ext>
                  </a:extLst>
                </p:cNvPr>
                <p:cNvSpPr>
                  <a:spLocks noRot="1" noChangeAspect="1" noMove="1" noResize="1" noEditPoints="1" noAdjustHandles="1" noChangeArrowheads="1" noChangeShapeType="1" noTextEdit="1"/>
                </p:cNvSpPr>
                <p:nvPr/>
              </p:nvSpPr>
              <p:spPr>
                <a:xfrm>
                  <a:off x="7173838" y="2315040"/>
                  <a:ext cx="549574" cy="461665"/>
                </a:xfrm>
                <a:prstGeom prst="rect">
                  <a:avLst/>
                </a:prstGeom>
                <a:blipFill>
                  <a:blip r:embed="rId18"/>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35">
                  <a:extLst>
                    <a:ext uri="{FF2B5EF4-FFF2-40B4-BE49-F238E27FC236}">
                      <a16:creationId xmlns:a16="http://schemas.microsoft.com/office/drawing/2014/main" id="{47157769-AF7D-57EB-C184-4484420914E9}"/>
                    </a:ext>
                  </a:extLst>
                </p:cNvPr>
                <p:cNvSpPr/>
                <p:nvPr/>
              </p:nvSpPr>
              <p:spPr>
                <a:xfrm>
                  <a:off x="7179203" y="3722653"/>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80" name="Rectangle 35">
                  <a:extLst>
                    <a:ext uri="{FF2B5EF4-FFF2-40B4-BE49-F238E27FC236}">
                      <a16:creationId xmlns:a16="http://schemas.microsoft.com/office/drawing/2014/main" id="{47157769-AF7D-57EB-C184-4484420914E9}"/>
                    </a:ext>
                  </a:extLst>
                </p:cNvPr>
                <p:cNvSpPr>
                  <a:spLocks noRot="1" noChangeAspect="1" noMove="1" noResize="1" noEditPoints="1" noAdjustHandles="1" noChangeArrowheads="1" noChangeShapeType="1" noTextEdit="1"/>
                </p:cNvSpPr>
                <p:nvPr/>
              </p:nvSpPr>
              <p:spPr>
                <a:xfrm>
                  <a:off x="7179203" y="3722653"/>
                  <a:ext cx="595548" cy="461665"/>
                </a:xfrm>
                <a:prstGeom prst="rect">
                  <a:avLst/>
                </a:prstGeom>
                <a:blipFill>
                  <a:blip r:embed="rId19"/>
                  <a:stretch>
                    <a:fillRect b="-1333"/>
                  </a:stretch>
                </a:blipFill>
              </p:spPr>
              <p:txBody>
                <a:bodyPr/>
                <a:lstStyle/>
                <a:p>
                  <a:r>
                    <a:rPr lang="pt-BR">
                      <a:noFill/>
                    </a:rPr>
                    <a:t> </a:t>
                  </a:r>
                </a:p>
              </p:txBody>
            </p:sp>
          </mc:Fallback>
        </mc:AlternateContent>
        <p:cxnSp>
          <p:nvCxnSpPr>
            <p:cNvPr id="83" name="Straight Arrow Connector 24">
              <a:extLst>
                <a:ext uri="{FF2B5EF4-FFF2-40B4-BE49-F238E27FC236}">
                  <a16:creationId xmlns:a16="http://schemas.microsoft.com/office/drawing/2014/main" id="{0060DF94-893E-2A14-3506-3419931B323E}"/>
                </a:ext>
              </a:extLst>
            </p:cNvPr>
            <p:cNvCxnSpPr>
              <a:cxnSpLocks/>
            </p:cNvCxnSpPr>
            <p:nvPr/>
          </p:nvCxnSpPr>
          <p:spPr>
            <a:xfrm>
              <a:off x="7492878" y="2985120"/>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26">
                  <a:extLst>
                    <a:ext uri="{FF2B5EF4-FFF2-40B4-BE49-F238E27FC236}">
                      <a16:creationId xmlns:a16="http://schemas.microsoft.com/office/drawing/2014/main" id="{6B958194-FC8F-5D51-63B6-A99021748DF0}"/>
                    </a:ext>
                  </a:extLst>
                </p:cNvPr>
                <p:cNvSpPr/>
                <p:nvPr/>
              </p:nvSpPr>
              <p:spPr>
                <a:xfrm>
                  <a:off x="7058394" y="2674949"/>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85" name="Rectangle 26">
                  <a:extLst>
                    <a:ext uri="{FF2B5EF4-FFF2-40B4-BE49-F238E27FC236}">
                      <a16:creationId xmlns:a16="http://schemas.microsoft.com/office/drawing/2014/main" id="{6B958194-FC8F-5D51-63B6-A99021748DF0}"/>
                    </a:ext>
                  </a:extLst>
                </p:cNvPr>
                <p:cNvSpPr>
                  <a:spLocks noRot="1" noChangeAspect="1" noMove="1" noResize="1" noEditPoints="1" noAdjustHandles="1" noChangeArrowheads="1" noChangeShapeType="1" noTextEdit="1"/>
                </p:cNvSpPr>
                <p:nvPr/>
              </p:nvSpPr>
              <p:spPr>
                <a:xfrm>
                  <a:off x="7058394" y="2674949"/>
                  <a:ext cx="556691" cy="461665"/>
                </a:xfrm>
                <a:prstGeom prst="rect">
                  <a:avLst/>
                </a:prstGeom>
                <a:blipFill>
                  <a:blip r:embed="rId2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TextBox 15">
                  <a:extLst>
                    <a:ext uri="{FF2B5EF4-FFF2-40B4-BE49-F238E27FC236}">
                      <a16:creationId xmlns:a16="http://schemas.microsoft.com/office/drawing/2014/main" id="{F6F72302-89CA-74AF-271F-5547C6DBC356}"/>
                    </a:ext>
                  </a:extLst>
                </p:cNvPr>
                <p:cNvSpPr txBox="1"/>
                <p:nvPr/>
              </p:nvSpPr>
              <p:spPr>
                <a:xfrm>
                  <a:off x="10816515" y="305966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89" name="TextBox 15">
                  <a:extLst>
                    <a:ext uri="{FF2B5EF4-FFF2-40B4-BE49-F238E27FC236}">
                      <a16:creationId xmlns:a16="http://schemas.microsoft.com/office/drawing/2014/main" id="{F6F72302-89CA-74AF-271F-5547C6DBC356}"/>
                    </a:ext>
                  </a:extLst>
                </p:cNvPr>
                <p:cNvSpPr txBox="1">
                  <a:spLocks noRot="1" noChangeAspect="1" noMove="1" noResize="1" noEditPoints="1" noAdjustHandles="1" noChangeArrowheads="1" noChangeShapeType="1" noTextEdit="1"/>
                </p:cNvSpPr>
                <p:nvPr/>
              </p:nvSpPr>
              <p:spPr>
                <a:xfrm>
                  <a:off x="10816515" y="3059668"/>
                  <a:ext cx="287675" cy="369332"/>
                </a:xfrm>
                <a:prstGeom prst="rect">
                  <a:avLst/>
                </a:prstGeom>
                <a:blipFill>
                  <a:blip r:embed="rId21"/>
                  <a:stretch>
                    <a:fillRect r="-4167" b="-49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Rectangle 34">
                  <a:extLst>
                    <a:ext uri="{FF2B5EF4-FFF2-40B4-BE49-F238E27FC236}">
                      <a16:creationId xmlns:a16="http://schemas.microsoft.com/office/drawing/2014/main" id="{F50D65C2-30CA-C4FD-5AB4-6AC9D83BB78E}"/>
                    </a:ext>
                  </a:extLst>
                </p:cNvPr>
                <p:cNvSpPr/>
                <p:nvPr/>
              </p:nvSpPr>
              <p:spPr>
                <a:xfrm>
                  <a:off x="7932847" y="2507965"/>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91" name="Rectangle 34">
                  <a:extLst>
                    <a:ext uri="{FF2B5EF4-FFF2-40B4-BE49-F238E27FC236}">
                      <a16:creationId xmlns:a16="http://schemas.microsoft.com/office/drawing/2014/main" id="{F50D65C2-30CA-C4FD-5AB4-6AC9D83BB78E}"/>
                    </a:ext>
                  </a:extLst>
                </p:cNvPr>
                <p:cNvSpPr>
                  <a:spLocks noRot="1" noChangeAspect="1" noMove="1" noResize="1" noEditPoints="1" noAdjustHandles="1" noChangeArrowheads="1" noChangeShapeType="1" noTextEdit="1"/>
                </p:cNvSpPr>
                <p:nvPr/>
              </p:nvSpPr>
              <p:spPr>
                <a:xfrm>
                  <a:off x="7932847" y="2507965"/>
                  <a:ext cx="501804" cy="369332"/>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Rectangle 34">
                  <a:extLst>
                    <a:ext uri="{FF2B5EF4-FFF2-40B4-BE49-F238E27FC236}">
                      <a16:creationId xmlns:a16="http://schemas.microsoft.com/office/drawing/2014/main" id="{EE46FCBF-3D4C-4321-66ED-E840FDFDD934}"/>
                    </a:ext>
                  </a:extLst>
                </p:cNvPr>
                <p:cNvSpPr/>
                <p:nvPr/>
              </p:nvSpPr>
              <p:spPr>
                <a:xfrm>
                  <a:off x="7646772" y="2726968"/>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92" name="Rectangle 34">
                  <a:extLst>
                    <a:ext uri="{FF2B5EF4-FFF2-40B4-BE49-F238E27FC236}">
                      <a16:creationId xmlns:a16="http://schemas.microsoft.com/office/drawing/2014/main" id="{EE46FCBF-3D4C-4321-66ED-E840FDFDD934}"/>
                    </a:ext>
                  </a:extLst>
                </p:cNvPr>
                <p:cNvSpPr>
                  <a:spLocks noRot="1" noChangeAspect="1" noMove="1" noResize="1" noEditPoints="1" noAdjustHandles="1" noChangeArrowheads="1" noChangeShapeType="1" noTextEdit="1"/>
                </p:cNvSpPr>
                <p:nvPr/>
              </p:nvSpPr>
              <p:spPr>
                <a:xfrm>
                  <a:off x="7646772" y="2726968"/>
                  <a:ext cx="507126" cy="369332"/>
                </a:xfrm>
                <a:prstGeom prst="rect">
                  <a:avLst/>
                </a:prstGeom>
                <a:blipFill>
                  <a:blip r:embed="rId2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Rectangle 34">
                  <a:extLst>
                    <a:ext uri="{FF2B5EF4-FFF2-40B4-BE49-F238E27FC236}">
                      <a16:creationId xmlns:a16="http://schemas.microsoft.com/office/drawing/2014/main" id="{424799CE-35B9-53AA-3299-7B2C7F94EDC2}"/>
                    </a:ext>
                  </a:extLst>
                </p:cNvPr>
                <p:cNvSpPr/>
                <p:nvPr/>
              </p:nvSpPr>
              <p:spPr>
                <a:xfrm>
                  <a:off x="7604458" y="3069663"/>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93" name="Rectangle 34">
                  <a:extLst>
                    <a:ext uri="{FF2B5EF4-FFF2-40B4-BE49-F238E27FC236}">
                      <a16:creationId xmlns:a16="http://schemas.microsoft.com/office/drawing/2014/main" id="{424799CE-35B9-53AA-3299-7B2C7F94EDC2}"/>
                    </a:ext>
                  </a:extLst>
                </p:cNvPr>
                <p:cNvSpPr>
                  <a:spLocks noRot="1" noChangeAspect="1" noMove="1" noResize="1" noEditPoints="1" noAdjustHandles="1" noChangeArrowheads="1" noChangeShapeType="1" noTextEdit="1"/>
                </p:cNvSpPr>
                <p:nvPr/>
              </p:nvSpPr>
              <p:spPr>
                <a:xfrm>
                  <a:off x="7604458" y="3069663"/>
                  <a:ext cx="516873" cy="369332"/>
                </a:xfrm>
                <a:prstGeom prst="rect">
                  <a:avLst/>
                </a:prstGeom>
                <a:blipFill>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34">
                  <a:extLst>
                    <a:ext uri="{FF2B5EF4-FFF2-40B4-BE49-F238E27FC236}">
                      <a16:creationId xmlns:a16="http://schemas.microsoft.com/office/drawing/2014/main" id="{097D6FEE-922C-4D4E-CB04-ECD1F29434F5}"/>
                    </a:ext>
                  </a:extLst>
                </p:cNvPr>
                <p:cNvSpPr/>
                <p:nvPr/>
              </p:nvSpPr>
              <p:spPr>
                <a:xfrm>
                  <a:off x="7537411" y="3517543"/>
                  <a:ext cx="5362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94" name="Rectangle 34">
                  <a:extLst>
                    <a:ext uri="{FF2B5EF4-FFF2-40B4-BE49-F238E27FC236}">
                      <a16:creationId xmlns:a16="http://schemas.microsoft.com/office/drawing/2014/main" id="{097D6FEE-922C-4D4E-CB04-ECD1F29434F5}"/>
                    </a:ext>
                  </a:extLst>
                </p:cNvPr>
                <p:cNvSpPr>
                  <a:spLocks noRot="1" noChangeAspect="1" noMove="1" noResize="1" noEditPoints="1" noAdjustHandles="1" noChangeArrowheads="1" noChangeShapeType="1" noTextEdit="1"/>
                </p:cNvSpPr>
                <p:nvPr/>
              </p:nvSpPr>
              <p:spPr>
                <a:xfrm>
                  <a:off x="7537411" y="3517543"/>
                  <a:ext cx="536236" cy="369332"/>
                </a:xfrm>
                <a:prstGeom prst="rect">
                  <a:avLst/>
                </a:prstGeom>
                <a:blipFill>
                  <a:blip r:embed="rId2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CaixaDeTexto 94">
                  <a:extLst>
                    <a:ext uri="{FF2B5EF4-FFF2-40B4-BE49-F238E27FC236}">
                      <a16:creationId xmlns:a16="http://schemas.microsoft.com/office/drawing/2014/main" id="{A4FAE764-4230-CD5E-6419-5056AFFDEA52}"/>
                    </a:ext>
                  </a:extLst>
                </p:cNvPr>
                <p:cNvSpPr txBox="1"/>
                <p:nvPr/>
              </p:nvSpPr>
              <p:spPr>
                <a:xfrm>
                  <a:off x="7671583" y="3389915"/>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95" name="CaixaDeTexto 94">
                  <a:extLst>
                    <a:ext uri="{FF2B5EF4-FFF2-40B4-BE49-F238E27FC236}">
                      <a16:creationId xmlns:a16="http://schemas.microsoft.com/office/drawing/2014/main" id="{A4FAE764-4230-CD5E-6419-5056AFFDEA52}"/>
                    </a:ext>
                  </a:extLst>
                </p:cNvPr>
                <p:cNvSpPr txBox="1">
                  <a:spLocks noRot="1" noChangeAspect="1" noMove="1" noResize="1" noEditPoints="1" noAdjustHandles="1" noChangeArrowheads="1" noChangeShapeType="1" noTextEdit="1"/>
                </p:cNvSpPr>
                <p:nvPr/>
              </p:nvSpPr>
              <p:spPr>
                <a:xfrm>
                  <a:off x="7671583" y="3389915"/>
                  <a:ext cx="904875" cy="369332"/>
                </a:xfrm>
                <a:prstGeom prst="rect">
                  <a:avLst/>
                </a:prstGeom>
                <a:blipFill>
                  <a:blip r:embed="rId26"/>
                  <a:stretch>
                    <a:fillRect/>
                  </a:stretch>
                </a:blipFill>
              </p:spPr>
              <p:txBody>
                <a:bodyPr/>
                <a:lstStyle/>
                <a:p>
                  <a:r>
                    <a:rPr lang="pt-BR">
                      <a:noFill/>
                    </a:rPr>
                    <a:t> </a:t>
                  </a:r>
                </a:p>
              </p:txBody>
            </p:sp>
          </mc:Fallback>
        </mc:AlternateContent>
        <p:cxnSp>
          <p:nvCxnSpPr>
            <p:cNvPr id="96" name="Straight Arrow Connector 16">
              <a:extLst>
                <a:ext uri="{FF2B5EF4-FFF2-40B4-BE49-F238E27FC236}">
                  <a16:creationId xmlns:a16="http://schemas.microsoft.com/office/drawing/2014/main" id="{D1912D65-0B60-254F-9BF8-3DC9998F50FC}"/>
                </a:ext>
              </a:extLst>
            </p:cNvPr>
            <p:cNvCxnSpPr>
              <a:cxnSpLocks/>
            </p:cNvCxnSpPr>
            <p:nvPr/>
          </p:nvCxnSpPr>
          <p:spPr>
            <a:xfrm>
              <a:off x="8881064" y="2426040"/>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34">
                  <a:extLst>
                    <a:ext uri="{FF2B5EF4-FFF2-40B4-BE49-F238E27FC236}">
                      <a16:creationId xmlns:a16="http://schemas.microsoft.com/office/drawing/2014/main" id="{8E26CE74-5757-EF47-02D3-C6B43E4D8E11}"/>
                    </a:ext>
                  </a:extLst>
                </p:cNvPr>
                <p:cNvSpPr/>
                <p:nvPr/>
              </p:nvSpPr>
              <p:spPr>
                <a:xfrm>
                  <a:off x="8823485" y="2383387"/>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97" name="Rectangle 34">
                  <a:extLst>
                    <a:ext uri="{FF2B5EF4-FFF2-40B4-BE49-F238E27FC236}">
                      <a16:creationId xmlns:a16="http://schemas.microsoft.com/office/drawing/2014/main" id="{8E26CE74-5757-EF47-02D3-C6B43E4D8E11}"/>
                    </a:ext>
                  </a:extLst>
                </p:cNvPr>
                <p:cNvSpPr>
                  <a:spLocks noRot="1" noChangeAspect="1" noMove="1" noResize="1" noEditPoints="1" noAdjustHandles="1" noChangeArrowheads="1" noChangeShapeType="1" noTextEdit="1"/>
                </p:cNvSpPr>
                <p:nvPr/>
              </p:nvSpPr>
              <p:spPr>
                <a:xfrm>
                  <a:off x="8823485" y="2383387"/>
                  <a:ext cx="367665" cy="369332"/>
                </a:xfrm>
                <a:prstGeom prst="rect">
                  <a:avLst/>
                </a:prstGeom>
                <a:blipFill>
                  <a:blip r:embed="rId2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8" name="Rectangle 34">
                  <a:extLst>
                    <a:ext uri="{FF2B5EF4-FFF2-40B4-BE49-F238E27FC236}">
                      <a16:creationId xmlns:a16="http://schemas.microsoft.com/office/drawing/2014/main" id="{03F02F5B-FD74-7EFE-F018-F7FFEE068386}"/>
                    </a:ext>
                  </a:extLst>
                </p:cNvPr>
                <p:cNvSpPr/>
                <p:nvPr/>
              </p:nvSpPr>
              <p:spPr>
                <a:xfrm>
                  <a:off x="8698161" y="2086399"/>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98" name="Rectangle 34">
                  <a:extLst>
                    <a:ext uri="{FF2B5EF4-FFF2-40B4-BE49-F238E27FC236}">
                      <a16:creationId xmlns:a16="http://schemas.microsoft.com/office/drawing/2014/main" id="{03F02F5B-FD74-7EFE-F018-F7FFEE068386}"/>
                    </a:ext>
                  </a:extLst>
                </p:cNvPr>
                <p:cNvSpPr>
                  <a:spLocks noRot="1" noChangeAspect="1" noMove="1" noResize="1" noEditPoints="1" noAdjustHandles="1" noChangeArrowheads="1" noChangeShapeType="1" noTextEdit="1"/>
                </p:cNvSpPr>
                <p:nvPr/>
              </p:nvSpPr>
              <p:spPr>
                <a:xfrm>
                  <a:off x="8698161" y="2086399"/>
                  <a:ext cx="365805" cy="369332"/>
                </a:xfrm>
                <a:prstGeom prst="rect">
                  <a:avLst/>
                </a:prstGeom>
                <a:blipFill>
                  <a:blip r:embed="rId28"/>
                  <a:stretch>
                    <a:fillRect/>
                  </a:stretch>
                </a:blipFill>
              </p:spPr>
              <p:txBody>
                <a:bodyPr/>
                <a:lstStyle/>
                <a:p>
                  <a:r>
                    <a:rPr lang="pt-BR">
                      <a:noFill/>
                    </a:rPr>
                    <a:t> </a:t>
                  </a:r>
                </a:p>
              </p:txBody>
            </p:sp>
          </mc:Fallback>
        </mc:AlternateContent>
        <p:sp>
          <p:nvSpPr>
            <p:cNvPr id="99" name="Elipse 98">
              <a:extLst>
                <a:ext uri="{FF2B5EF4-FFF2-40B4-BE49-F238E27FC236}">
                  <a16:creationId xmlns:a16="http://schemas.microsoft.com/office/drawing/2014/main" id="{611A0A9D-F20B-3818-B51E-41B651023BC5}"/>
                </a:ext>
              </a:extLst>
            </p:cNvPr>
            <p:cNvSpPr/>
            <p:nvPr/>
          </p:nvSpPr>
          <p:spPr>
            <a:xfrm>
              <a:off x="8395064" y="2787990"/>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0" name="TextBox 19">
                  <a:extLst>
                    <a:ext uri="{FF2B5EF4-FFF2-40B4-BE49-F238E27FC236}">
                      <a16:creationId xmlns:a16="http://schemas.microsoft.com/office/drawing/2014/main" id="{73256C6B-B21E-739A-B04A-D1CC31C6B6FD}"/>
                    </a:ext>
                  </a:extLst>
                </p:cNvPr>
                <p:cNvSpPr txBox="1"/>
                <p:nvPr/>
              </p:nvSpPr>
              <p:spPr>
                <a:xfrm>
                  <a:off x="8964303" y="2883026"/>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90" name="TextBox 19">
                  <a:extLst>
                    <a:ext uri="{FF2B5EF4-FFF2-40B4-BE49-F238E27FC236}">
                      <a16:creationId xmlns:a16="http://schemas.microsoft.com/office/drawing/2014/main" id="{73256C6B-B21E-739A-B04A-D1CC31C6B6FD}"/>
                    </a:ext>
                  </a:extLst>
                </p:cNvPr>
                <p:cNvSpPr txBox="1">
                  <a:spLocks noRot="1" noChangeAspect="1" noMove="1" noResize="1" noEditPoints="1" noAdjustHandles="1" noChangeArrowheads="1" noChangeShapeType="1" noTextEdit="1"/>
                </p:cNvSpPr>
                <p:nvPr/>
              </p:nvSpPr>
              <p:spPr>
                <a:xfrm>
                  <a:off x="8964303" y="2883026"/>
                  <a:ext cx="128860" cy="837665"/>
                </a:xfrm>
                <a:prstGeom prst="rect">
                  <a:avLst/>
                </a:prstGeom>
                <a:blipFill>
                  <a:blip r:embed="rId29"/>
                  <a:stretch>
                    <a:fillRect l="-214286"/>
                  </a:stretch>
                </a:blipFill>
              </p:spPr>
              <p:txBody>
                <a:bodyPr/>
                <a:lstStyle/>
                <a:p>
                  <a:r>
                    <a:rPr lang="pt-BR">
                      <a:noFill/>
                    </a:rPr>
                    <a:t> </a:t>
                  </a:r>
                </a:p>
              </p:txBody>
            </p:sp>
          </mc:Fallback>
        </mc:AlternateContent>
        <p:sp>
          <p:nvSpPr>
            <p:cNvPr id="114" name="Retângulo 113">
              <a:extLst>
                <a:ext uri="{FF2B5EF4-FFF2-40B4-BE49-F238E27FC236}">
                  <a16:creationId xmlns:a16="http://schemas.microsoft.com/office/drawing/2014/main" id="{37A41105-504C-3D4A-A764-D0782A66B8D1}"/>
                </a:ext>
              </a:extLst>
            </p:cNvPr>
            <p:cNvSpPr/>
            <p:nvPr/>
          </p:nvSpPr>
          <p:spPr>
            <a:xfrm>
              <a:off x="9774982" y="3041527"/>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8" name="TextBox 28">
                  <a:extLst>
                    <a:ext uri="{FF2B5EF4-FFF2-40B4-BE49-F238E27FC236}">
                      <a16:creationId xmlns:a16="http://schemas.microsoft.com/office/drawing/2014/main" id="{AE140B66-9C7C-2EB3-3E2C-DBBBBAD6E582}"/>
                    </a:ext>
                  </a:extLst>
                </p:cNvPr>
                <p:cNvSpPr txBox="1"/>
                <p:nvPr/>
              </p:nvSpPr>
              <p:spPr>
                <a:xfrm>
                  <a:off x="9811302" y="3073934"/>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88" name="TextBox 28">
                  <a:extLst>
                    <a:ext uri="{FF2B5EF4-FFF2-40B4-BE49-F238E27FC236}">
                      <a16:creationId xmlns:a16="http://schemas.microsoft.com/office/drawing/2014/main" id="{AE140B66-9C7C-2EB3-3E2C-DBBBBAD6E582}"/>
                    </a:ext>
                  </a:extLst>
                </p:cNvPr>
                <p:cNvSpPr txBox="1">
                  <a:spLocks noRot="1" noChangeAspect="1" noMove="1" noResize="1" noEditPoints="1" noAdjustHandles="1" noChangeArrowheads="1" noChangeShapeType="1" noTextEdit="1"/>
                </p:cNvSpPr>
                <p:nvPr/>
              </p:nvSpPr>
              <p:spPr>
                <a:xfrm>
                  <a:off x="9811302" y="3073934"/>
                  <a:ext cx="667500" cy="400110"/>
                </a:xfrm>
                <a:prstGeom prst="rect">
                  <a:avLst/>
                </a:prstGeom>
                <a:blipFill>
                  <a:blip r:embed="rId30"/>
                  <a:stretch>
                    <a:fillRect l="-5455" b="-13636"/>
                  </a:stretch>
                </a:blipFill>
              </p:spPr>
              <p:txBody>
                <a:bodyPr/>
                <a:lstStyle/>
                <a:p>
                  <a:r>
                    <a:rPr lang="pt-BR">
                      <a:noFill/>
                    </a:rPr>
                    <a:t> </a:t>
                  </a:r>
                </a:p>
              </p:txBody>
            </p:sp>
          </mc:Fallback>
        </mc:AlternateContent>
        <p:cxnSp>
          <p:nvCxnSpPr>
            <p:cNvPr id="121" name="Straight Arrow Connector 27">
              <a:extLst>
                <a:ext uri="{FF2B5EF4-FFF2-40B4-BE49-F238E27FC236}">
                  <a16:creationId xmlns:a16="http://schemas.microsoft.com/office/drawing/2014/main" id="{9810FD59-C350-60E8-6359-D2621C24A253}"/>
                </a:ext>
              </a:extLst>
            </p:cNvPr>
            <p:cNvCxnSpPr>
              <a:cxnSpLocks/>
            </p:cNvCxnSpPr>
            <p:nvPr/>
          </p:nvCxnSpPr>
          <p:spPr>
            <a:xfrm>
              <a:off x="10457746" y="3271237"/>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Chave Esquerda 121">
              <a:extLst>
                <a:ext uri="{FF2B5EF4-FFF2-40B4-BE49-F238E27FC236}">
                  <a16:creationId xmlns:a16="http://schemas.microsoft.com/office/drawing/2014/main" id="{D86F8289-2E8B-2B2E-4684-D6B53C09A416}"/>
                </a:ext>
              </a:extLst>
            </p:cNvPr>
            <p:cNvSpPr/>
            <p:nvPr/>
          </p:nvSpPr>
          <p:spPr>
            <a:xfrm rot="16200000">
              <a:off x="8907877" y="2247126"/>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grpSp>
        <p:nvGrpSpPr>
          <p:cNvPr id="100" name="Agrupar 99">
            <a:extLst>
              <a:ext uri="{FF2B5EF4-FFF2-40B4-BE49-F238E27FC236}">
                <a16:creationId xmlns:a16="http://schemas.microsoft.com/office/drawing/2014/main" id="{94B389DB-21EA-30B3-1399-B4BDAFC939A8}"/>
              </a:ext>
            </a:extLst>
          </p:cNvPr>
          <p:cNvGrpSpPr/>
          <p:nvPr/>
        </p:nvGrpSpPr>
        <p:grpSpPr>
          <a:xfrm>
            <a:off x="6691360" y="1259163"/>
            <a:ext cx="4106292" cy="4313060"/>
            <a:chOff x="6691360" y="1259163"/>
            <a:chExt cx="4106292" cy="4313060"/>
          </a:xfrm>
        </p:grpSpPr>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1C19C9DA-2A12-857B-67C7-E76CDF30CE86}"/>
                    </a:ext>
                  </a:extLst>
                </p:cNvPr>
                <p:cNvSpPr txBox="1"/>
                <p:nvPr/>
              </p:nvSpPr>
              <p:spPr>
                <a:xfrm>
                  <a:off x="6751859" y="3627980"/>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11" name="TextBox 15">
                  <a:extLst>
                    <a:ext uri="{FF2B5EF4-FFF2-40B4-BE49-F238E27FC236}">
                      <a16:creationId xmlns:a16="http://schemas.microsoft.com/office/drawing/2014/main" id="{1C19C9DA-2A12-857B-67C7-E76CDF30CE86}"/>
                    </a:ext>
                  </a:extLst>
                </p:cNvPr>
                <p:cNvSpPr txBox="1">
                  <a:spLocks noRot="1" noChangeAspect="1" noMove="1" noResize="1" noEditPoints="1" noAdjustHandles="1" noChangeArrowheads="1" noChangeShapeType="1" noTextEdit="1"/>
                </p:cNvSpPr>
                <p:nvPr/>
              </p:nvSpPr>
              <p:spPr>
                <a:xfrm>
                  <a:off x="6751859" y="3627980"/>
                  <a:ext cx="4033924" cy="1281376"/>
                </a:xfrm>
                <a:prstGeom prst="rect">
                  <a:avLst/>
                </a:prstGeom>
                <a:blipFill>
                  <a:blip r:embed="rId31"/>
                  <a:stretch>
                    <a:fillRect/>
                  </a:stretch>
                </a:blipFill>
              </p:spPr>
              <p:txBody>
                <a:bodyPr/>
                <a:lstStyle/>
                <a:p>
                  <a:r>
                    <a:rPr lang="pt-BR">
                      <a:noFill/>
                    </a:rPr>
                    <a:t> </a:t>
                  </a:r>
                </a:p>
              </p:txBody>
            </p:sp>
          </mc:Fallback>
        </mc:AlternateContent>
        <p:cxnSp>
          <p:nvCxnSpPr>
            <p:cNvPr id="12" name="Straight Arrow Connector 16">
              <a:extLst>
                <a:ext uri="{FF2B5EF4-FFF2-40B4-BE49-F238E27FC236}">
                  <a16:creationId xmlns:a16="http://schemas.microsoft.com/office/drawing/2014/main" id="{C44F2C84-C667-2EA9-F4C5-6054C86CA9AF}"/>
                </a:ext>
              </a:extLst>
            </p:cNvPr>
            <p:cNvCxnSpPr>
              <a:cxnSpLocks/>
              <a:endCxn id="43" idx="1"/>
            </p:cNvCxnSpPr>
            <p:nvPr/>
          </p:nvCxnSpPr>
          <p:spPr>
            <a:xfrm>
              <a:off x="7311774" y="1853579"/>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3D0C2BDF-9072-FC8A-C8DB-F5705C9908FB}"/>
                </a:ext>
              </a:extLst>
            </p:cNvPr>
            <p:cNvCxnSpPr>
              <a:cxnSpLocks/>
            </p:cNvCxnSpPr>
            <p:nvPr/>
          </p:nvCxnSpPr>
          <p:spPr>
            <a:xfrm flipV="1">
              <a:off x="7104112" y="2517755"/>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D44D148D-2F40-731D-1F4E-EF0560E0E88D}"/>
                </a:ext>
              </a:extLst>
            </p:cNvPr>
            <p:cNvCxnSpPr>
              <a:cxnSpLocks/>
            </p:cNvCxnSpPr>
            <p:nvPr/>
          </p:nvCxnSpPr>
          <p:spPr>
            <a:xfrm flipV="1">
              <a:off x="7353949" y="2726092"/>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22">
                  <a:extLst>
                    <a:ext uri="{FF2B5EF4-FFF2-40B4-BE49-F238E27FC236}">
                      <a16:creationId xmlns:a16="http://schemas.microsoft.com/office/drawing/2014/main" id="{74F67310-6DC1-C13C-8EA1-12F3F78057F1}"/>
                    </a:ext>
                  </a:extLst>
                </p:cNvPr>
                <p:cNvSpPr/>
                <p:nvPr/>
              </p:nvSpPr>
              <p:spPr>
                <a:xfrm>
                  <a:off x="6691360" y="2371565"/>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15" name="Rectangle 22">
                  <a:extLst>
                    <a:ext uri="{FF2B5EF4-FFF2-40B4-BE49-F238E27FC236}">
                      <a16:creationId xmlns:a16="http://schemas.microsoft.com/office/drawing/2014/main" id="{74F67310-6DC1-C13C-8EA1-12F3F78057F1}"/>
                    </a:ext>
                  </a:extLst>
                </p:cNvPr>
                <p:cNvSpPr>
                  <a:spLocks noRot="1" noChangeAspect="1" noMove="1" noResize="1" noEditPoints="1" noAdjustHandles="1" noChangeArrowheads="1" noChangeShapeType="1" noTextEdit="1"/>
                </p:cNvSpPr>
                <p:nvPr/>
              </p:nvSpPr>
              <p:spPr>
                <a:xfrm>
                  <a:off x="6691360" y="2371565"/>
                  <a:ext cx="569707" cy="461665"/>
                </a:xfrm>
                <a:prstGeom prst="rect">
                  <a:avLst/>
                </a:prstGeom>
                <a:blipFill>
                  <a:blip r:embed="rId32"/>
                  <a:stretch>
                    <a:fillRect b="-2632"/>
                  </a:stretch>
                </a:blipFill>
              </p:spPr>
              <p:txBody>
                <a:bodyPr/>
                <a:lstStyle/>
                <a:p>
                  <a:r>
                    <a:rPr lang="pt-BR">
                      <a:noFill/>
                    </a:rPr>
                    <a:t> </a:t>
                  </a:r>
                </a:p>
              </p:txBody>
            </p:sp>
          </mc:Fallback>
        </mc:AlternateContent>
        <p:cxnSp>
          <p:nvCxnSpPr>
            <p:cNvPr id="21" name="Straight Arrow Connector 27">
              <a:extLst>
                <a:ext uri="{FF2B5EF4-FFF2-40B4-BE49-F238E27FC236}">
                  <a16:creationId xmlns:a16="http://schemas.microsoft.com/office/drawing/2014/main" id="{EBEC932F-CE64-6ACA-5738-D97CA09B0C36}"/>
                </a:ext>
              </a:extLst>
            </p:cNvPr>
            <p:cNvCxnSpPr>
              <a:cxnSpLocks/>
              <a:stCxn id="43" idx="6"/>
              <a:endCxn id="45" idx="1"/>
            </p:cNvCxnSpPr>
            <p:nvPr/>
          </p:nvCxnSpPr>
          <p:spPr>
            <a:xfrm>
              <a:off x="9048657" y="2446754"/>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34">
                  <a:extLst>
                    <a:ext uri="{FF2B5EF4-FFF2-40B4-BE49-F238E27FC236}">
                      <a16:creationId xmlns:a16="http://schemas.microsoft.com/office/drawing/2014/main" id="{5D556809-1A61-8A7A-3166-7FD11C2D63D4}"/>
                    </a:ext>
                  </a:extLst>
                </p:cNvPr>
                <p:cNvSpPr/>
                <p:nvPr/>
              </p:nvSpPr>
              <p:spPr>
                <a:xfrm>
                  <a:off x="6855431" y="148780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22" name="Rectangle 34">
                  <a:extLst>
                    <a:ext uri="{FF2B5EF4-FFF2-40B4-BE49-F238E27FC236}">
                      <a16:creationId xmlns:a16="http://schemas.microsoft.com/office/drawing/2014/main" id="{5D556809-1A61-8A7A-3166-7FD11C2D63D4}"/>
                    </a:ext>
                  </a:extLst>
                </p:cNvPr>
                <p:cNvSpPr>
                  <a:spLocks noRot="1" noChangeAspect="1" noMove="1" noResize="1" noEditPoints="1" noAdjustHandles="1" noChangeArrowheads="1" noChangeShapeType="1" noTextEdit="1"/>
                </p:cNvSpPr>
                <p:nvPr/>
              </p:nvSpPr>
              <p:spPr>
                <a:xfrm>
                  <a:off x="6855431" y="1487804"/>
                  <a:ext cx="549574" cy="461665"/>
                </a:xfrm>
                <a:prstGeom prst="rect">
                  <a:avLst/>
                </a:prstGeom>
                <a:blipFill>
                  <a:blip r:embed="rId3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35">
                  <a:extLst>
                    <a:ext uri="{FF2B5EF4-FFF2-40B4-BE49-F238E27FC236}">
                      <a16:creationId xmlns:a16="http://schemas.microsoft.com/office/drawing/2014/main" id="{9F5CE625-5F9A-48A4-8C01-F18617C5E4BE}"/>
                    </a:ext>
                  </a:extLst>
                </p:cNvPr>
                <p:cNvSpPr/>
                <p:nvPr/>
              </p:nvSpPr>
              <p:spPr>
                <a:xfrm>
                  <a:off x="6860796" y="2895417"/>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24" name="Rectangle 35">
                  <a:extLst>
                    <a:ext uri="{FF2B5EF4-FFF2-40B4-BE49-F238E27FC236}">
                      <a16:creationId xmlns:a16="http://schemas.microsoft.com/office/drawing/2014/main" id="{9F5CE625-5F9A-48A4-8C01-F18617C5E4BE}"/>
                    </a:ext>
                  </a:extLst>
                </p:cNvPr>
                <p:cNvSpPr>
                  <a:spLocks noRot="1" noChangeAspect="1" noMove="1" noResize="1" noEditPoints="1" noAdjustHandles="1" noChangeArrowheads="1" noChangeShapeType="1" noTextEdit="1"/>
                </p:cNvSpPr>
                <p:nvPr/>
              </p:nvSpPr>
              <p:spPr>
                <a:xfrm>
                  <a:off x="6860796" y="2895417"/>
                  <a:ext cx="595548" cy="461665"/>
                </a:xfrm>
                <a:prstGeom prst="rect">
                  <a:avLst/>
                </a:prstGeom>
                <a:blipFill>
                  <a:blip r:embed="rId34"/>
                  <a:stretch>
                    <a:fillRect/>
                  </a:stretch>
                </a:blipFill>
              </p:spPr>
              <p:txBody>
                <a:bodyPr/>
                <a:lstStyle/>
                <a:p>
                  <a:r>
                    <a:rPr lang="pt-BR">
                      <a:noFill/>
                    </a:rPr>
                    <a:t> </a:t>
                  </a:r>
                </a:p>
              </p:txBody>
            </p:sp>
          </mc:Fallback>
        </mc:AlternateContent>
        <p:cxnSp>
          <p:nvCxnSpPr>
            <p:cNvPr id="26" name="Straight Arrow Connector 24">
              <a:extLst>
                <a:ext uri="{FF2B5EF4-FFF2-40B4-BE49-F238E27FC236}">
                  <a16:creationId xmlns:a16="http://schemas.microsoft.com/office/drawing/2014/main" id="{675CDDD4-1C3E-2A21-0458-FFADFBBEA996}"/>
                </a:ext>
              </a:extLst>
            </p:cNvPr>
            <p:cNvCxnSpPr>
              <a:cxnSpLocks/>
            </p:cNvCxnSpPr>
            <p:nvPr/>
          </p:nvCxnSpPr>
          <p:spPr>
            <a:xfrm>
              <a:off x="7174471" y="2157884"/>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E4EC27F4-F39D-6C98-B2C2-4D0CBF42E53A}"/>
                    </a:ext>
                  </a:extLst>
                </p:cNvPr>
                <p:cNvSpPr/>
                <p:nvPr/>
              </p:nvSpPr>
              <p:spPr>
                <a:xfrm>
                  <a:off x="6739987" y="1847713"/>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30" name="Rectangle 26">
                  <a:extLst>
                    <a:ext uri="{FF2B5EF4-FFF2-40B4-BE49-F238E27FC236}">
                      <a16:creationId xmlns:a16="http://schemas.microsoft.com/office/drawing/2014/main" id="{E4EC27F4-F39D-6C98-B2C2-4D0CBF42E53A}"/>
                    </a:ext>
                  </a:extLst>
                </p:cNvPr>
                <p:cNvSpPr>
                  <a:spLocks noRot="1" noChangeAspect="1" noMove="1" noResize="1" noEditPoints="1" noAdjustHandles="1" noChangeArrowheads="1" noChangeShapeType="1" noTextEdit="1"/>
                </p:cNvSpPr>
                <p:nvPr/>
              </p:nvSpPr>
              <p:spPr>
                <a:xfrm>
                  <a:off x="6739987" y="1847713"/>
                  <a:ext cx="556691" cy="461665"/>
                </a:xfrm>
                <a:prstGeom prst="rect">
                  <a:avLst/>
                </a:prstGeom>
                <a:blipFill>
                  <a:blip r:embed="rId35"/>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15">
                  <a:extLst>
                    <a:ext uri="{FF2B5EF4-FFF2-40B4-BE49-F238E27FC236}">
                      <a16:creationId xmlns:a16="http://schemas.microsoft.com/office/drawing/2014/main" id="{9F5698C2-7D39-D849-9982-F15E5787F7FB}"/>
                    </a:ext>
                  </a:extLst>
                </p:cNvPr>
                <p:cNvSpPr txBox="1"/>
                <p:nvPr/>
              </p:nvSpPr>
              <p:spPr>
                <a:xfrm>
                  <a:off x="10498108" y="2232432"/>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31" name="TextBox 15">
                  <a:extLst>
                    <a:ext uri="{FF2B5EF4-FFF2-40B4-BE49-F238E27FC236}">
                      <a16:creationId xmlns:a16="http://schemas.microsoft.com/office/drawing/2014/main" id="{9F5698C2-7D39-D849-9982-F15E5787F7FB}"/>
                    </a:ext>
                  </a:extLst>
                </p:cNvPr>
                <p:cNvSpPr txBox="1">
                  <a:spLocks noRot="1" noChangeAspect="1" noMove="1" noResize="1" noEditPoints="1" noAdjustHandles="1" noChangeArrowheads="1" noChangeShapeType="1" noTextEdit="1"/>
                </p:cNvSpPr>
                <p:nvPr/>
              </p:nvSpPr>
              <p:spPr>
                <a:xfrm>
                  <a:off x="10498108" y="2232432"/>
                  <a:ext cx="287675" cy="369332"/>
                </a:xfrm>
                <a:prstGeom prst="rect">
                  <a:avLst/>
                </a:prstGeom>
                <a:blipFill>
                  <a:blip r:embed="rId36"/>
                  <a:stretch>
                    <a:fillRect r="-6383"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4">
                  <a:extLst>
                    <a:ext uri="{FF2B5EF4-FFF2-40B4-BE49-F238E27FC236}">
                      <a16:creationId xmlns:a16="http://schemas.microsoft.com/office/drawing/2014/main" id="{3316E6DE-F080-A8E8-C057-26F9215DC588}"/>
                    </a:ext>
                  </a:extLst>
                </p:cNvPr>
                <p:cNvSpPr/>
                <p:nvPr/>
              </p:nvSpPr>
              <p:spPr>
                <a:xfrm>
                  <a:off x="7614440" y="168072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32" name="Rectangle 34">
                  <a:extLst>
                    <a:ext uri="{FF2B5EF4-FFF2-40B4-BE49-F238E27FC236}">
                      <a16:creationId xmlns:a16="http://schemas.microsoft.com/office/drawing/2014/main" id="{3316E6DE-F080-A8E8-C057-26F9215DC588}"/>
                    </a:ext>
                  </a:extLst>
                </p:cNvPr>
                <p:cNvSpPr>
                  <a:spLocks noRot="1" noChangeAspect="1" noMove="1" noResize="1" noEditPoints="1" noAdjustHandles="1" noChangeArrowheads="1" noChangeShapeType="1" noTextEdit="1"/>
                </p:cNvSpPr>
                <p:nvPr/>
              </p:nvSpPr>
              <p:spPr>
                <a:xfrm>
                  <a:off x="7614440" y="1680729"/>
                  <a:ext cx="501804" cy="369332"/>
                </a:xfrm>
                <a:prstGeom prst="rect">
                  <a:avLst/>
                </a:prstGeom>
                <a:blipFill>
                  <a:blip r:embed="rId3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4">
                  <a:extLst>
                    <a:ext uri="{FF2B5EF4-FFF2-40B4-BE49-F238E27FC236}">
                      <a16:creationId xmlns:a16="http://schemas.microsoft.com/office/drawing/2014/main" id="{C300FF43-0B9B-B5DB-3AC4-AA6BBB41F4E1}"/>
                    </a:ext>
                  </a:extLst>
                </p:cNvPr>
                <p:cNvSpPr/>
                <p:nvPr/>
              </p:nvSpPr>
              <p:spPr>
                <a:xfrm>
                  <a:off x="7328365" y="1899732"/>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3" name="Rectangle 34">
                  <a:extLst>
                    <a:ext uri="{FF2B5EF4-FFF2-40B4-BE49-F238E27FC236}">
                      <a16:creationId xmlns:a16="http://schemas.microsoft.com/office/drawing/2014/main" id="{C300FF43-0B9B-B5DB-3AC4-AA6BBB41F4E1}"/>
                    </a:ext>
                  </a:extLst>
                </p:cNvPr>
                <p:cNvSpPr>
                  <a:spLocks noRot="1" noChangeAspect="1" noMove="1" noResize="1" noEditPoints="1" noAdjustHandles="1" noChangeArrowheads="1" noChangeShapeType="1" noTextEdit="1"/>
                </p:cNvSpPr>
                <p:nvPr/>
              </p:nvSpPr>
              <p:spPr>
                <a:xfrm>
                  <a:off x="7328365" y="1899732"/>
                  <a:ext cx="507126" cy="369332"/>
                </a:xfrm>
                <a:prstGeom prst="rect">
                  <a:avLst/>
                </a:prstGeom>
                <a:blipFill>
                  <a:blip r:embed="rId3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4">
                  <a:extLst>
                    <a:ext uri="{FF2B5EF4-FFF2-40B4-BE49-F238E27FC236}">
                      <a16:creationId xmlns:a16="http://schemas.microsoft.com/office/drawing/2014/main" id="{4B917CB3-5564-FD43-2D7D-EE28A56A18AA}"/>
                    </a:ext>
                  </a:extLst>
                </p:cNvPr>
                <p:cNvSpPr/>
                <p:nvPr/>
              </p:nvSpPr>
              <p:spPr>
                <a:xfrm>
                  <a:off x="7286051" y="2242427"/>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34" name="Rectangle 34">
                  <a:extLst>
                    <a:ext uri="{FF2B5EF4-FFF2-40B4-BE49-F238E27FC236}">
                      <a16:creationId xmlns:a16="http://schemas.microsoft.com/office/drawing/2014/main" id="{4B917CB3-5564-FD43-2D7D-EE28A56A18AA}"/>
                    </a:ext>
                  </a:extLst>
                </p:cNvPr>
                <p:cNvSpPr>
                  <a:spLocks noRot="1" noChangeAspect="1" noMove="1" noResize="1" noEditPoints="1" noAdjustHandles="1" noChangeArrowheads="1" noChangeShapeType="1" noTextEdit="1"/>
                </p:cNvSpPr>
                <p:nvPr/>
              </p:nvSpPr>
              <p:spPr>
                <a:xfrm>
                  <a:off x="7286051" y="2242427"/>
                  <a:ext cx="516873" cy="369332"/>
                </a:xfrm>
                <a:prstGeom prst="rect">
                  <a:avLst/>
                </a:prstGeom>
                <a:blipFill>
                  <a:blip r:embed="rId3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4">
                  <a:extLst>
                    <a:ext uri="{FF2B5EF4-FFF2-40B4-BE49-F238E27FC236}">
                      <a16:creationId xmlns:a16="http://schemas.microsoft.com/office/drawing/2014/main" id="{70921309-B309-63C7-D631-D60CC089AFCB}"/>
                    </a:ext>
                  </a:extLst>
                </p:cNvPr>
                <p:cNvSpPr/>
                <p:nvPr/>
              </p:nvSpPr>
              <p:spPr>
                <a:xfrm>
                  <a:off x="7219004" y="2690307"/>
                  <a:ext cx="536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37" name="Rectangle 34">
                  <a:extLst>
                    <a:ext uri="{FF2B5EF4-FFF2-40B4-BE49-F238E27FC236}">
                      <a16:creationId xmlns:a16="http://schemas.microsoft.com/office/drawing/2014/main" id="{70921309-B309-63C7-D631-D60CC089AFCB}"/>
                    </a:ext>
                  </a:extLst>
                </p:cNvPr>
                <p:cNvSpPr>
                  <a:spLocks noRot="1" noChangeAspect="1" noMove="1" noResize="1" noEditPoints="1" noAdjustHandles="1" noChangeArrowheads="1" noChangeShapeType="1" noTextEdit="1"/>
                </p:cNvSpPr>
                <p:nvPr/>
              </p:nvSpPr>
              <p:spPr>
                <a:xfrm>
                  <a:off x="7219004" y="2690307"/>
                  <a:ext cx="536237" cy="369332"/>
                </a:xfrm>
                <a:prstGeom prst="rect">
                  <a:avLst/>
                </a:prstGeom>
                <a:blipFill>
                  <a:blip r:embed="rId4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BE498A86-D0E2-5853-C3F2-B3CEFAAE0B6F}"/>
                    </a:ext>
                  </a:extLst>
                </p:cNvPr>
                <p:cNvSpPr txBox="1"/>
                <p:nvPr/>
              </p:nvSpPr>
              <p:spPr>
                <a:xfrm>
                  <a:off x="7353176" y="25626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8" name="CaixaDeTexto 37">
                  <a:extLst>
                    <a:ext uri="{FF2B5EF4-FFF2-40B4-BE49-F238E27FC236}">
                      <a16:creationId xmlns:a16="http://schemas.microsoft.com/office/drawing/2014/main" id="{BE498A86-D0E2-5853-C3F2-B3CEFAAE0B6F}"/>
                    </a:ext>
                  </a:extLst>
                </p:cNvPr>
                <p:cNvSpPr txBox="1">
                  <a:spLocks noRot="1" noChangeAspect="1" noMove="1" noResize="1" noEditPoints="1" noAdjustHandles="1" noChangeArrowheads="1" noChangeShapeType="1" noTextEdit="1"/>
                </p:cNvSpPr>
                <p:nvPr/>
              </p:nvSpPr>
              <p:spPr>
                <a:xfrm>
                  <a:off x="7353176" y="2562679"/>
                  <a:ext cx="904875" cy="369332"/>
                </a:xfrm>
                <a:prstGeom prst="rect">
                  <a:avLst/>
                </a:prstGeom>
                <a:blipFill>
                  <a:blip r:embed="rId41"/>
                  <a:stretch>
                    <a:fillRect/>
                  </a:stretch>
                </a:blipFill>
              </p:spPr>
              <p:txBody>
                <a:bodyPr/>
                <a:lstStyle/>
                <a:p>
                  <a:r>
                    <a:rPr lang="pt-BR">
                      <a:noFill/>
                    </a:rPr>
                    <a:t> </a:t>
                  </a:r>
                </a:p>
              </p:txBody>
            </p:sp>
          </mc:Fallback>
        </mc:AlternateContent>
        <p:cxnSp>
          <p:nvCxnSpPr>
            <p:cNvPr id="39" name="Straight Arrow Connector 16">
              <a:extLst>
                <a:ext uri="{FF2B5EF4-FFF2-40B4-BE49-F238E27FC236}">
                  <a16:creationId xmlns:a16="http://schemas.microsoft.com/office/drawing/2014/main" id="{2A25CB62-99EE-17D4-B8F9-0400606B96A3}"/>
                </a:ext>
              </a:extLst>
            </p:cNvPr>
            <p:cNvCxnSpPr>
              <a:cxnSpLocks/>
            </p:cNvCxnSpPr>
            <p:nvPr/>
          </p:nvCxnSpPr>
          <p:spPr>
            <a:xfrm>
              <a:off x="8562657" y="1598804"/>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4">
                  <a:extLst>
                    <a:ext uri="{FF2B5EF4-FFF2-40B4-BE49-F238E27FC236}">
                      <a16:creationId xmlns:a16="http://schemas.microsoft.com/office/drawing/2014/main" id="{AF7A3560-6E5C-0587-1436-A9623C3530BA}"/>
                    </a:ext>
                  </a:extLst>
                </p:cNvPr>
                <p:cNvSpPr/>
                <p:nvPr/>
              </p:nvSpPr>
              <p:spPr>
                <a:xfrm>
                  <a:off x="8505078" y="1556151"/>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40" name="Rectangle 34">
                  <a:extLst>
                    <a:ext uri="{FF2B5EF4-FFF2-40B4-BE49-F238E27FC236}">
                      <a16:creationId xmlns:a16="http://schemas.microsoft.com/office/drawing/2014/main" id="{AF7A3560-6E5C-0587-1436-A9623C3530BA}"/>
                    </a:ext>
                  </a:extLst>
                </p:cNvPr>
                <p:cNvSpPr>
                  <a:spLocks noRot="1" noChangeAspect="1" noMove="1" noResize="1" noEditPoints="1" noAdjustHandles="1" noChangeArrowheads="1" noChangeShapeType="1" noTextEdit="1"/>
                </p:cNvSpPr>
                <p:nvPr/>
              </p:nvSpPr>
              <p:spPr>
                <a:xfrm>
                  <a:off x="8505078" y="1556151"/>
                  <a:ext cx="367665" cy="369332"/>
                </a:xfrm>
                <a:prstGeom prst="rect">
                  <a:avLst/>
                </a:prstGeom>
                <a:blipFill>
                  <a:blip r:embed="rId4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Rectangle 34">
                  <a:extLst>
                    <a:ext uri="{FF2B5EF4-FFF2-40B4-BE49-F238E27FC236}">
                      <a16:creationId xmlns:a16="http://schemas.microsoft.com/office/drawing/2014/main" id="{720E4C3F-AF1B-6A0F-3A64-26369C054147}"/>
                    </a:ext>
                  </a:extLst>
                </p:cNvPr>
                <p:cNvSpPr/>
                <p:nvPr/>
              </p:nvSpPr>
              <p:spPr>
                <a:xfrm>
                  <a:off x="8379754" y="1259163"/>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41" name="Rectangle 34">
                  <a:extLst>
                    <a:ext uri="{FF2B5EF4-FFF2-40B4-BE49-F238E27FC236}">
                      <a16:creationId xmlns:a16="http://schemas.microsoft.com/office/drawing/2014/main" id="{720E4C3F-AF1B-6A0F-3A64-26369C054147}"/>
                    </a:ext>
                  </a:extLst>
                </p:cNvPr>
                <p:cNvSpPr>
                  <a:spLocks noRot="1" noChangeAspect="1" noMove="1" noResize="1" noEditPoints="1" noAdjustHandles="1" noChangeArrowheads="1" noChangeShapeType="1" noTextEdit="1"/>
                </p:cNvSpPr>
                <p:nvPr/>
              </p:nvSpPr>
              <p:spPr>
                <a:xfrm>
                  <a:off x="8379754" y="1259163"/>
                  <a:ext cx="365805" cy="369332"/>
                </a:xfrm>
                <a:prstGeom prst="rect">
                  <a:avLst/>
                </a:prstGeom>
                <a:blipFill>
                  <a:blip r:embed="rId43"/>
                  <a:stretch>
                    <a:fillRect/>
                  </a:stretch>
                </a:blipFill>
              </p:spPr>
              <p:txBody>
                <a:bodyPr/>
                <a:lstStyle/>
                <a:p>
                  <a:r>
                    <a:rPr lang="pt-BR">
                      <a:noFill/>
                    </a:rPr>
                    <a:t> </a:t>
                  </a:r>
                </a:p>
              </p:txBody>
            </p:sp>
          </mc:Fallback>
        </mc:AlternateContent>
        <p:sp>
          <p:nvSpPr>
            <p:cNvPr id="43" name="Elipse 42">
              <a:extLst>
                <a:ext uri="{FF2B5EF4-FFF2-40B4-BE49-F238E27FC236}">
                  <a16:creationId xmlns:a16="http://schemas.microsoft.com/office/drawing/2014/main" id="{7BC59880-3162-D65B-B547-F870A0CF444D}"/>
                </a:ext>
              </a:extLst>
            </p:cNvPr>
            <p:cNvSpPr/>
            <p:nvPr/>
          </p:nvSpPr>
          <p:spPr>
            <a:xfrm>
              <a:off x="8076657" y="1960754"/>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19">
                  <a:extLst>
                    <a:ext uri="{FF2B5EF4-FFF2-40B4-BE49-F238E27FC236}">
                      <a16:creationId xmlns:a16="http://schemas.microsoft.com/office/drawing/2014/main" id="{DF789ADD-58AD-21BE-42CE-8FF68E7629B6}"/>
                    </a:ext>
                  </a:extLst>
                </p:cNvPr>
                <p:cNvSpPr txBox="1"/>
                <p:nvPr/>
              </p:nvSpPr>
              <p:spPr>
                <a:xfrm>
                  <a:off x="8645896" y="2055790"/>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44" name="TextBox 19">
                  <a:extLst>
                    <a:ext uri="{FF2B5EF4-FFF2-40B4-BE49-F238E27FC236}">
                      <a16:creationId xmlns:a16="http://schemas.microsoft.com/office/drawing/2014/main" id="{DF789ADD-58AD-21BE-42CE-8FF68E7629B6}"/>
                    </a:ext>
                  </a:extLst>
                </p:cNvPr>
                <p:cNvSpPr txBox="1">
                  <a:spLocks noRot="1" noChangeAspect="1" noMove="1" noResize="1" noEditPoints="1" noAdjustHandles="1" noChangeArrowheads="1" noChangeShapeType="1" noTextEdit="1"/>
                </p:cNvSpPr>
                <p:nvPr/>
              </p:nvSpPr>
              <p:spPr>
                <a:xfrm>
                  <a:off x="8645896" y="2055790"/>
                  <a:ext cx="128860" cy="837665"/>
                </a:xfrm>
                <a:prstGeom prst="rect">
                  <a:avLst/>
                </a:prstGeom>
                <a:blipFill>
                  <a:blip r:embed="rId44"/>
                  <a:stretch>
                    <a:fillRect l="-209524"/>
                  </a:stretch>
                </a:blipFill>
              </p:spPr>
              <p:txBody>
                <a:bodyPr/>
                <a:lstStyle/>
                <a:p>
                  <a:r>
                    <a:rPr lang="pt-BR">
                      <a:noFill/>
                    </a:rPr>
                    <a:t> </a:t>
                  </a:r>
                </a:p>
              </p:txBody>
            </p:sp>
          </mc:Fallback>
        </mc:AlternateContent>
        <p:sp>
          <p:nvSpPr>
            <p:cNvPr id="45" name="Retângulo 44">
              <a:extLst>
                <a:ext uri="{FF2B5EF4-FFF2-40B4-BE49-F238E27FC236}">
                  <a16:creationId xmlns:a16="http://schemas.microsoft.com/office/drawing/2014/main" id="{0EA5B236-D4C7-AAC3-FD35-91890DC8C093}"/>
                </a:ext>
              </a:extLst>
            </p:cNvPr>
            <p:cNvSpPr/>
            <p:nvPr/>
          </p:nvSpPr>
          <p:spPr>
            <a:xfrm>
              <a:off x="9456575" y="2214291"/>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6" name="TextBox 28">
                  <a:extLst>
                    <a:ext uri="{FF2B5EF4-FFF2-40B4-BE49-F238E27FC236}">
                      <a16:creationId xmlns:a16="http://schemas.microsoft.com/office/drawing/2014/main" id="{BA0D270F-BEF9-1AD7-E5E0-0B1DADC2C689}"/>
                    </a:ext>
                  </a:extLst>
                </p:cNvPr>
                <p:cNvSpPr txBox="1"/>
                <p:nvPr/>
              </p:nvSpPr>
              <p:spPr>
                <a:xfrm>
                  <a:off x="9492895" y="2246698"/>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46" name="TextBox 28">
                  <a:extLst>
                    <a:ext uri="{FF2B5EF4-FFF2-40B4-BE49-F238E27FC236}">
                      <a16:creationId xmlns:a16="http://schemas.microsoft.com/office/drawing/2014/main" id="{BA0D270F-BEF9-1AD7-E5E0-0B1DADC2C689}"/>
                    </a:ext>
                  </a:extLst>
                </p:cNvPr>
                <p:cNvSpPr txBox="1">
                  <a:spLocks noRot="1" noChangeAspect="1" noMove="1" noResize="1" noEditPoints="1" noAdjustHandles="1" noChangeArrowheads="1" noChangeShapeType="1" noTextEdit="1"/>
                </p:cNvSpPr>
                <p:nvPr/>
              </p:nvSpPr>
              <p:spPr>
                <a:xfrm>
                  <a:off x="9492895" y="2246698"/>
                  <a:ext cx="667500" cy="400110"/>
                </a:xfrm>
                <a:prstGeom prst="rect">
                  <a:avLst/>
                </a:prstGeom>
                <a:blipFill>
                  <a:blip r:embed="rId45"/>
                  <a:stretch>
                    <a:fillRect l="-5455" b="-15385"/>
                  </a:stretch>
                </a:blipFill>
              </p:spPr>
              <p:txBody>
                <a:bodyPr/>
                <a:lstStyle/>
                <a:p>
                  <a:r>
                    <a:rPr lang="pt-BR">
                      <a:noFill/>
                    </a:rPr>
                    <a:t> </a:t>
                  </a:r>
                </a:p>
              </p:txBody>
            </p:sp>
          </mc:Fallback>
        </mc:AlternateContent>
        <p:cxnSp>
          <p:nvCxnSpPr>
            <p:cNvPr id="47" name="Straight Arrow Connector 27">
              <a:extLst>
                <a:ext uri="{FF2B5EF4-FFF2-40B4-BE49-F238E27FC236}">
                  <a16:creationId xmlns:a16="http://schemas.microsoft.com/office/drawing/2014/main" id="{FE7D2774-BCCC-58FC-6841-F2144FAB1B52}"/>
                </a:ext>
              </a:extLst>
            </p:cNvPr>
            <p:cNvCxnSpPr>
              <a:cxnSpLocks/>
            </p:cNvCxnSpPr>
            <p:nvPr/>
          </p:nvCxnSpPr>
          <p:spPr>
            <a:xfrm>
              <a:off x="10139339" y="2444001"/>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have Esquerda 47">
              <a:extLst>
                <a:ext uri="{FF2B5EF4-FFF2-40B4-BE49-F238E27FC236}">
                  <a16:creationId xmlns:a16="http://schemas.microsoft.com/office/drawing/2014/main" id="{A85BDA81-676C-BBEE-1452-B9AB881BF249}"/>
                </a:ext>
              </a:extLst>
            </p:cNvPr>
            <p:cNvSpPr/>
            <p:nvPr/>
          </p:nvSpPr>
          <p:spPr>
            <a:xfrm rot="16200000">
              <a:off x="8589470" y="1419890"/>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9" name="Elipse 48">
              <a:extLst>
                <a:ext uri="{FF2B5EF4-FFF2-40B4-BE49-F238E27FC236}">
                  <a16:creationId xmlns:a16="http://schemas.microsoft.com/office/drawing/2014/main" id="{FFADAE37-E1A3-D571-0B9E-0D58F03EE1CD}"/>
                </a:ext>
              </a:extLst>
            </p:cNvPr>
            <p:cNvSpPr/>
            <p:nvPr/>
          </p:nvSpPr>
          <p:spPr>
            <a:xfrm>
              <a:off x="8774041" y="41124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B1579F22-CFB5-7AD7-50FB-7099A6EA0C51}"/>
                </a:ext>
              </a:extLst>
            </p:cNvPr>
            <p:cNvSpPr/>
            <p:nvPr/>
          </p:nvSpPr>
          <p:spPr>
            <a:xfrm>
              <a:off x="9696543" y="40811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9FCC2844-4AC7-0A37-00A2-8D8A6DD63A4B}"/>
                </a:ext>
              </a:extLst>
            </p:cNvPr>
            <p:cNvSpPr txBox="1"/>
            <p:nvPr/>
          </p:nvSpPr>
          <p:spPr>
            <a:xfrm>
              <a:off x="6739987" y="4987448"/>
              <a:ext cx="1639767" cy="584775"/>
            </a:xfrm>
            <a:prstGeom prst="rect">
              <a:avLst/>
            </a:prstGeom>
            <a:noFill/>
          </p:spPr>
          <p:txBody>
            <a:bodyPr wrap="square" rtlCol="0">
              <a:spAutoFit/>
            </a:bodyPr>
            <a:lstStyle/>
            <a:p>
              <a:pPr algn="ctr"/>
              <a:r>
                <a:rPr lang="pt-BR" sz="1600" b="1" dirty="0"/>
                <a:t>Pesos ou parâmetros</a:t>
              </a:r>
            </a:p>
          </p:txBody>
        </p:sp>
        <p:cxnSp>
          <p:nvCxnSpPr>
            <p:cNvPr id="59" name="Conector: Curvo 58">
              <a:extLst>
                <a:ext uri="{FF2B5EF4-FFF2-40B4-BE49-F238E27FC236}">
                  <a16:creationId xmlns:a16="http://schemas.microsoft.com/office/drawing/2014/main" id="{8435D23A-4D03-E42F-2EC1-15BB15F7D72A}"/>
                </a:ext>
              </a:extLst>
            </p:cNvPr>
            <p:cNvCxnSpPr>
              <a:cxnSpLocks/>
              <a:stCxn id="49" idx="4"/>
              <a:endCxn id="75" idx="3"/>
            </p:cNvCxnSpPr>
            <p:nvPr/>
          </p:nvCxnSpPr>
          <p:spPr>
            <a:xfrm rot="5400000">
              <a:off x="8123151" y="4443259"/>
              <a:ext cx="783684" cy="91409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o 62">
              <a:extLst>
                <a:ext uri="{FF2B5EF4-FFF2-40B4-BE49-F238E27FC236}">
                  <a16:creationId xmlns:a16="http://schemas.microsoft.com/office/drawing/2014/main" id="{A61729B6-5D12-523D-8337-ED028BF535D8}"/>
                </a:ext>
              </a:extLst>
            </p:cNvPr>
            <p:cNvCxnSpPr>
              <a:cxnSpLocks/>
              <a:stCxn id="51" idx="4"/>
              <a:endCxn id="75" idx="3"/>
            </p:cNvCxnSpPr>
            <p:nvPr/>
          </p:nvCxnSpPr>
          <p:spPr>
            <a:xfrm rot="5400000">
              <a:off x="8568752" y="3966358"/>
              <a:ext cx="814984" cy="183659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tângulo 74">
              <a:extLst>
                <a:ext uri="{FF2B5EF4-FFF2-40B4-BE49-F238E27FC236}">
                  <a16:creationId xmlns:a16="http://schemas.microsoft.com/office/drawing/2014/main" id="{E30FC590-CD8A-1CA6-D23E-AEC1AA3A85D5}"/>
                </a:ext>
              </a:extLst>
            </p:cNvPr>
            <p:cNvSpPr/>
            <p:nvPr/>
          </p:nvSpPr>
          <p:spPr>
            <a:xfrm>
              <a:off x="7867445" y="5182573"/>
              <a:ext cx="190500" cy="2191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51993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60C62A-2C4D-0891-FBF4-EDB217953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1671638"/>
            <a:ext cx="70675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32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dirty="0" err="1"/>
              <a:t>Deep</a:t>
            </a:r>
            <a:r>
              <a:rPr lang="pt-BR" dirty="0"/>
              <a:t> Learning</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6858000" y="1825624"/>
            <a:ext cx="5233640" cy="5032375"/>
          </a:xfrm>
        </p:spPr>
        <p:txBody>
          <a:bodyPr>
            <a:normAutofit lnSpcReduction="10000"/>
          </a:bodyPr>
          <a:lstStyle/>
          <a:p>
            <a:r>
              <a:rPr lang="pt-BR" dirty="0"/>
              <a:t>Um exemplo muito comum de uso do </a:t>
            </a:r>
            <a:r>
              <a:rPr lang="pt-BR" i="1" dirty="0" err="1"/>
              <a:t>deep</a:t>
            </a:r>
            <a:r>
              <a:rPr lang="pt-BR" i="1" dirty="0"/>
              <a:t> </a:t>
            </a:r>
            <a:r>
              <a:rPr lang="pt-BR" i="1" dirty="0" err="1"/>
              <a:t>learning</a:t>
            </a:r>
            <a:r>
              <a:rPr lang="pt-BR" dirty="0"/>
              <a:t> é a classificação de imagens.</a:t>
            </a:r>
          </a:p>
          <a:p>
            <a:r>
              <a:rPr lang="pt-BR" dirty="0"/>
              <a:t>Se tivermos uma base de dados com imagens de gatos e cachorros, podemos treinar uma rede neural profunda para identificá-los em imagens.</a:t>
            </a:r>
          </a:p>
          <a:p>
            <a:r>
              <a:rPr lang="pt-BR" dirty="0"/>
              <a:t>O objetivo é obter um modelo que generalize, ou seja, que identifique gatos ou cachorros não vistos durante o treinamento.</a:t>
            </a:r>
          </a:p>
          <a:p>
            <a:endParaRPr lang="pt-BR" dirty="0"/>
          </a:p>
        </p:txBody>
      </p:sp>
      <p:pic>
        <p:nvPicPr>
          <p:cNvPr id="2050" name="Picture 2" descr="Simple Image Classification using Convolutional Neural Network — Deep  Learning in python. | by Venkatesh Tata | Becoming Human: Artificial  Intelligence Magazine">
            <a:extLst>
              <a:ext uri="{FF2B5EF4-FFF2-40B4-BE49-F238E27FC236}">
                <a16:creationId xmlns:a16="http://schemas.microsoft.com/office/drawing/2014/main" id="{205C3FB7-7E39-8328-E951-DF67D1DBE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18" b="9513"/>
          <a:stretch/>
        </p:blipFill>
        <p:spPr bwMode="auto">
          <a:xfrm>
            <a:off x="100360" y="2352104"/>
            <a:ext cx="6757640" cy="29447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EF13FF9-DC40-F925-445A-14398086AEE7}"/>
              </a:ext>
            </a:extLst>
          </p:cNvPr>
          <p:cNvSpPr txBox="1"/>
          <p:nvPr/>
        </p:nvSpPr>
        <p:spPr>
          <a:xfrm>
            <a:off x="2790263" y="5065996"/>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1</a:t>
            </a:r>
          </a:p>
        </p:txBody>
      </p:sp>
      <p:sp>
        <p:nvSpPr>
          <p:cNvPr id="7" name="CaixaDeTexto 6">
            <a:extLst>
              <a:ext uri="{FF2B5EF4-FFF2-40B4-BE49-F238E27FC236}">
                <a16:creationId xmlns:a16="http://schemas.microsoft.com/office/drawing/2014/main" id="{9892AD7D-C8E2-04F4-9936-06ECADDB4A74}"/>
              </a:ext>
            </a:extLst>
          </p:cNvPr>
          <p:cNvSpPr txBox="1"/>
          <p:nvPr/>
        </p:nvSpPr>
        <p:spPr>
          <a:xfrm>
            <a:off x="3671210" y="49736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2</a:t>
            </a:r>
          </a:p>
        </p:txBody>
      </p:sp>
      <p:sp>
        <p:nvSpPr>
          <p:cNvPr id="8" name="CaixaDeTexto 7">
            <a:extLst>
              <a:ext uri="{FF2B5EF4-FFF2-40B4-BE49-F238E27FC236}">
                <a16:creationId xmlns:a16="http://schemas.microsoft.com/office/drawing/2014/main" id="{3DC6DB16-99B6-62DE-1D33-337151D4C4B3}"/>
              </a:ext>
            </a:extLst>
          </p:cNvPr>
          <p:cNvSpPr txBox="1"/>
          <p:nvPr/>
        </p:nvSpPr>
        <p:spPr>
          <a:xfrm>
            <a:off x="4497658" y="48351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3</a:t>
            </a:r>
          </a:p>
        </p:txBody>
      </p:sp>
      <p:sp>
        <p:nvSpPr>
          <p:cNvPr id="9" name="CaixaDeTexto 8">
            <a:extLst>
              <a:ext uri="{FF2B5EF4-FFF2-40B4-BE49-F238E27FC236}">
                <a16:creationId xmlns:a16="http://schemas.microsoft.com/office/drawing/2014/main" id="{D9811440-9516-7FE3-5696-94128711B6B7}"/>
              </a:ext>
            </a:extLst>
          </p:cNvPr>
          <p:cNvSpPr txBox="1"/>
          <p:nvPr/>
        </p:nvSpPr>
        <p:spPr>
          <a:xfrm>
            <a:off x="5097607" y="4460229"/>
            <a:ext cx="914400" cy="461665"/>
          </a:xfrm>
          <a:prstGeom prst="rect">
            <a:avLst/>
          </a:prstGeom>
          <a:noFill/>
        </p:spPr>
        <p:txBody>
          <a:bodyPr wrap="square" rtlCol="0">
            <a:spAutoFit/>
          </a:bodyPr>
          <a:lstStyle/>
          <a:p>
            <a:pPr algn="ctr"/>
            <a:r>
              <a:rPr lang="pt-BR" sz="1200" dirty="0"/>
              <a:t>Output </a:t>
            </a:r>
            <a:r>
              <a:rPr lang="pt-BR" sz="1200" dirty="0" err="1"/>
              <a:t>Layer</a:t>
            </a:r>
            <a:endParaRPr lang="pt-BR" sz="1200" dirty="0"/>
          </a:p>
        </p:txBody>
      </p:sp>
    </p:spTree>
    <p:extLst>
      <p:ext uri="{BB962C8B-B14F-4D97-AF65-F5344CB8AC3E}">
        <p14:creationId xmlns:p14="http://schemas.microsoft.com/office/powerpoint/2010/main" val="3325662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A6979-106A-2CE5-04F2-4C77872FA1A7}"/>
              </a:ext>
            </a:extLst>
          </p:cNvPr>
          <p:cNvSpPr>
            <a:spLocks noGrp="1"/>
          </p:cNvSpPr>
          <p:nvPr>
            <p:ph type="title"/>
          </p:nvPr>
        </p:nvSpPr>
        <p:spPr/>
        <p:txBody>
          <a:bodyPr/>
          <a:lstStyle/>
          <a:p>
            <a:r>
              <a:rPr lang="pt-BR" dirty="0"/>
              <a:t>O que é uma rede neural artificial?</a:t>
            </a:r>
          </a:p>
        </p:txBody>
      </p:sp>
      <p:sp>
        <p:nvSpPr>
          <p:cNvPr id="3" name="Espaço Reservado para Conteúdo 2">
            <a:extLst>
              <a:ext uri="{FF2B5EF4-FFF2-40B4-BE49-F238E27FC236}">
                <a16:creationId xmlns:a16="http://schemas.microsoft.com/office/drawing/2014/main" id="{BD638BCF-E9BA-6EFE-BA14-BFF2AEB9C0D1}"/>
              </a:ext>
            </a:extLst>
          </p:cNvPr>
          <p:cNvSpPr>
            <a:spLocks noGrp="1"/>
          </p:cNvSpPr>
          <p:nvPr>
            <p:ph idx="1"/>
          </p:nvPr>
        </p:nvSpPr>
        <p:spPr>
          <a:xfrm>
            <a:off x="5809785" y="1825624"/>
            <a:ext cx="6191019" cy="5032375"/>
          </a:xfrm>
        </p:spPr>
        <p:txBody>
          <a:bodyPr>
            <a:normAutofit/>
          </a:bodyPr>
          <a:lstStyle/>
          <a:p>
            <a:r>
              <a:rPr lang="pt-BR" dirty="0"/>
              <a:t>É uma </a:t>
            </a:r>
            <a:r>
              <a:rPr lang="pt-BR" b="1" i="1" dirty="0"/>
              <a:t>conexão de camadas de neurônios artificiais</a:t>
            </a:r>
            <a:r>
              <a:rPr lang="pt-BR" dirty="0"/>
              <a:t>, ou também chamados de nós.</a:t>
            </a:r>
          </a:p>
          <a:p>
            <a:r>
              <a:rPr lang="pt-BR" dirty="0"/>
              <a:t>Os </a:t>
            </a:r>
            <a:r>
              <a:rPr lang="pt-BR" b="1" i="1" dirty="0"/>
              <a:t>neurônios artificiais </a:t>
            </a:r>
            <a:r>
              <a:rPr lang="pt-BR" dirty="0"/>
              <a:t>são </a:t>
            </a:r>
            <a:r>
              <a:rPr lang="pt-BR" b="1" i="1" dirty="0"/>
              <a:t>modelos matemáticos inspirados no funcionamento de um neurônio biológico</a:t>
            </a:r>
            <a:r>
              <a:rPr lang="pt-BR" dirty="0"/>
              <a:t>.</a:t>
            </a:r>
          </a:p>
          <a:p>
            <a:r>
              <a:rPr lang="pt-BR" dirty="0"/>
              <a:t>Os neurônios das diferentes camadas são conectados através dos </a:t>
            </a:r>
            <a:r>
              <a:rPr lang="pt-BR" b="1" i="1" dirty="0"/>
              <a:t>pesos sinápticos</a:t>
            </a:r>
            <a:r>
              <a:rPr lang="pt-BR" dirty="0"/>
              <a:t>, que determinam a força daquela conexão.</a:t>
            </a:r>
          </a:p>
        </p:txBody>
      </p:sp>
      <p:pic>
        <p:nvPicPr>
          <p:cNvPr id="35" name="Imagem 34">
            <a:extLst>
              <a:ext uri="{FF2B5EF4-FFF2-40B4-BE49-F238E27FC236}">
                <a16:creationId xmlns:a16="http://schemas.microsoft.com/office/drawing/2014/main" id="{D2FD0ED7-F258-7A91-D80A-BD9EE96E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3" y="1577612"/>
            <a:ext cx="4383051" cy="4961300"/>
          </a:xfrm>
          <a:prstGeom prst="rect">
            <a:avLst/>
          </a:prstGeom>
        </p:spPr>
      </p:pic>
    </p:spTree>
    <p:extLst>
      <p:ext uri="{BB962C8B-B14F-4D97-AF65-F5344CB8AC3E}">
        <p14:creationId xmlns:p14="http://schemas.microsoft.com/office/powerpoint/2010/main" val="182118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São células que possuem </a:t>
            </a:r>
            <a:r>
              <a:rPr lang="pt-BR" b="1" i="1" dirty="0"/>
              <a:t>mecanismos eletroquímicos </a:t>
            </a:r>
            <a:r>
              <a:rPr lang="pt-BR" b="0" i="0" dirty="0">
                <a:effectLst/>
              </a:rPr>
              <a:t>para realizar a </a:t>
            </a:r>
            <a:r>
              <a:rPr lang="pt-BR" b="1" i="1" dirty="0">
                <a:effectLst/>
              </a:rPr>
              <a:t>transmissão de sinais elétricos </a:t>
            </a:r>
            <a:r>
              <a:rPr lang="pt-BR" b="0" i="0" dirty="0">
                <a:effectLst/>
              </a:rPr>
              <a:t>(i.e., informações) </a:t>
            </a:r>
            <a:r>
              <a:rPr lang="pt-BR" b="1" i="1" dirty="0">
                <a:effectLst/>
              </a:rPr>
              <a:t>ao longo do sistema nervoso</a:t>
            </a:r>
            <a:r>
              <a:rPr lang="pt-BR" dirty="0"/>
              <a:t>. </a:t>
            </a:r>
          </a:p>
          <a:p>
            <a:r>
              <a:rPr lang="pt-BR" dirty="0"/>
              <a:t>Têm três partes fundamentais:</a:t>
            </a:r>
            <a:r>
              <a:rPr lang="pt-BR" b="1" dirty="0"/>
              <a:t> </a:t>
            </a:r>
            <a:r>
              <a:rPr lang="pt-BR" dirty="0"/>
              <a:t>os </a:t>
            </a:r>
            <a:r>
              <a:rPr lang="pt-BR" b="1" i="1" dirty="0"/>
              <a:t>dendritos</a:t>
            </a:r>
            <a:r>
              <a:rPr lang="pt-BR" dirty="0"/>
              <a:t>, o </a:t>
            </a:r>
            <a:r>
              <a:rPr lang="pt-BR" b="1" i="1" dirty="0"/>
              <a:t>axônio</a:t>
            </a:r>
            <a:r>
              <a:rPr lang="pt-BR" dirty="0"/>
              <a:t> e o </a:t>
            </a:r>
            <a:r>
              <a:rPr lang="pt-BR" b="1" i="1" dirty="0"/>
              <a:t>corpo celular</a:t>
            </a:r>
            <a:r>
              <a:rPr lang="pt-BR" dirty="0"/>
              <a:t>, também chamado de </a:t>
            </a:r>
            <a:r>
              <a:rPr lang="pt-BR" b="1" i="1" dirty="0"/>
              <a:t>soma</a:t>
            </a:r>
            <a:r>
              <a:rPr lang="pt-BR" dirty="0"/>
              <a:t>.</a:t>
            </a:r>
          </a:p>
          <a:p>
            <a:r>
              <a:rPr lang="pt-BR" dirty="0"/>
              <a:t>Os </a:t>
            </a:r>
            <a:r>
              <a:rPr lang="pt-BR" b="1" i="1" dirty="0"/>
              <a:t>dendritos</a:t>
            </a:r>
            <a:r>
              <a:rPr lang="pt-BR" dirty="0"/>
              <a:t> recebem </a:t>
            </a:r>
            <a:r>
              <a:rPr lang="pt-BR" b="1" i="1" dirty="0"/>
              <a:t>estímulos vindos </a:t>
            </a:r>
            <a:r>
              <a:rPr lang="pt-BR" dirty="0"/>
              <a:t>de outros neurônios e os levam em direção ao </a:t>
            </a:r>
            <a:r>
              <a:rPr lang="pt-BR" b="1" i="1" dirty="0"/>
              <a:t>corpo celular</a:t>
            </a:r>
            <a:r>
              <a:rPr lang="pt-BR" dirty="0"/>
              <a:t>.</a:t>
            </a:r>
          </a:p>
        </p:txBody>
      </p:sp>
      <p:grpSp>
        <p:nvGrpSpPr>
          <p:cNvPr id="15" name="Agrupar 14">
            <a:extLst>
              <a:ext uri="{FF2B5EF4-FFF2-40B4-BE49-F238E27FC236}">
                <a16:creationId xmlns:a16="http://schemas.microsoft.com/office/drawing/2014/main" id="{969B708E-3193-1F66-DEDD-45860CC83E7A}"/>
              </a:ext>
            </a:extLst>
          </p:cNvPr>
          <p:cNvGrpSpPr/>
          <p:nvPr/>
        </p:nvGrpSpPr>
        <p:grpSpPr>
          <a:xfrm>
            <a:off x="-71873" y="2058398"/>
            <a:ext cx="5701148" cy="3587746"/>
            <a:chOff x="-71873" y="2058398"/>
            <a:chExt cx="5701148" cy="3587746"/>
          </a:xfrm>
        </p:grpSpPr>
        <p:pic>
          <p:nvPicPr>
            <p:cNvPr id="4" name="Picture 6" descr="Explainer: What is a neuron? | Science News for Students">
              <a:extLst>
                <a:ext uri="{FF2B5EF4-FFF2-40B4-BE49-F238E27FC236}">
                  <a16:creationId xmlns:a16="http://schemas.microsoft.com/office/drawing/2014/main" id="{B71EEF35-963B-11CA-3796-3E1341DE944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D747603-0B59-5C04-4746-FA2F84C8DFD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5" name="CaixaDeTexto 4">
                  <a:extLst>
                    <a:ext uri="{FF2B5EF4-FFF2-40B4-BE49-F238E27FC236}">
                      <a16:creationId xmlns:a16="http://schemas.microsoft.com/office/drawing/2014/main" id="{9D747603-0B59-5C04-4746-FA2F84C8DFD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5991B08-99B1-965F-6DD9-2741F01C2027}"/>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6" name="CaixaDeTexto 5">
                  <a:extLst>
                    <a:ext uri="{FF2B5EF4-FFF2-40B4-BE49-F238E27FC236}">
                      <a16:creationId xmlns:a16="http://schemas.microsoft.com/office/drawing/2014/main" id="{75991B08-99B1-965F-6DD9-2741F01C2027}"/>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88EDE88-85B2-C326-7AA1-70B6691CF7A8}"/>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7" name="CaixaDeTexto 6">
                  <a:extLst>
                    <a:ext uri="{FF2B5EF4-FFF2-40B4-BE49-F238E27FC236}">
                      <a16:creationId xmlns:a16="http://schemas.microsoft.com/office/drawing/2014/main" id="{488EDE88-85B2-C326-7AA1-70B6691CF7A8}"/>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C371989-0F76-A1F9-3B40-C00020C4BFD7}"/>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8" name="CaixaDeTexto 7">
                  <a:extLst>
                    <a:ext uri="{FF2B5EF4-FFF2-40B4-BE49-F238E27FC236}">
                      <a16:creationId xmlns:a16="http://schemas.microsoft.com/office/drawing/2014/main" id="{AC371989-0F76-A1F9-3B40-C00020C4BFD7}"/>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D9064C4-44F7-CA0A-EF13-03B8F7EBE093}"/>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9" name="CaixaDeTexto 8">
                  <a:extLst>
                    <a:ext uri="{FF2B5EF4-FFF2-40B4-BE49-F238E27FC236}">
                      <a16:creationId xmlns:a16="http://schemas.microsoft.com/office/drawing/2014/main" id="{CD9064C4-44F7-CA0A-EF13-03B8F7EBE093}"/>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FA801F61-3CAE-EBF3-E882-8568DBBDF348}"/>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0" name="CaixaDeTexto 9">
                  <a:extLst>
                    <a:ext uri="{FF2B5EF4-FFF2-40B4-BE49-F238E27FC236}">
                      <a16:creationId xmlns:a16="http://schemas.microsoft.com/office/drawing/2014/main" id="{FA801F61-3CAE-EBF3-E882-8568DBBDF348}"/>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69AAFC83-7ECF-F778-6B16-BCB52B9C7818}"/>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1" name="CaixaDeTexto 10">
                  <a:extLst>
                    <a:ext uri="{FF2B5EF4-FFF2-40B4-BE49-F238E27FC236}">
                      <a16:creationId xmlns:a16="http://schemas.microsoft.com/office/drawing/2014/main" id="{69AAFC83-7ECF-F778-6B16-BCB52B9C7818}"/>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AE25DD5-437F-79AD-7C55-1EF2C6C9B3AA}"/>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2" name="CaixaDeTexto 11">
                  <a:extLst>
                    <a:ext uri="{FF2B5EF4-FFF2-40B4-BE49-F238E27FC236}">
                      <a16:creationId xmlns:a16="http://schemas.microsoft.com/office/drawing/2014/main" id="{2AE25DD5-437F-79AD-7C55-1EF2C6C9B3AA}"/>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C48D98A-1A73-8DBC-2C97-869FA80E74E2}"/>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3C48D98A-1A73-8DBC-2C97-869FA80E74E2}"/>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96A6FE7-EBFD-C8E4-DAB3-88CF634D7210}"/>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C96A6FE7-EBFD-C8E4-DAB3-88CF634D7210}"/>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1535147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O </a:t>
            </a:r>
            <a:r>
              <a:rPr lang="pt-BR" b="1" i="1" dirty="0"/>
              <a:t>corpo celular</a:t>
            </a:r>
            <a:r>
              <a:rPr lang="pt-BR" dirty="0"/>
              <a:t> realiza a </a:t>
            </a:r>
            <a:r>
              <a:rPr lang="pt-BR" b="1" i="1" dirty="0"/>
              <a:t>integração</a:t>
            </a:r>
            <a:r>
              <a:rPr lang="pt-BR" dirty="0"/>
              <a:t> dos </a:t>
            </a:r>
            <a:r>
              <a:rPr lang="pt-BR" b="1" i="1" dirty="0"/>
              <a:t>estímulos</a:t>
            </a:r>
            <a:r>
              <a:rPr lang="pt-BR" dirty="0"/>
              <a:t>.</a:t>
            </a:r>
          </a:p>
          <a:p>
            <a:r>
              <a:rPr lang="pt-BR" dirty="0"/>
              <a:t>O </a:t>
            </a:r>
            <a:r>
              <a:rPr lang="pt-BR" b="1" i="1" dirty="0"/>
              <a:t>axônio</a:t>
            </a:r>
            <a:r>
              <a:rPr lang="pt-BR" dirty="0"/>
              <a:t> envia </a:t>
            </a:r>
            <a:r>
              <a:rPr lang="pt-BR" b="1" i="1" dirty="0"/>
              <a:t>impulsos</a:t>
            </a:r>
            <a:r>
              <a:rPr lang="pt-BR" dirty="0"/>
              <a:t> a outros neurônios através de seus </a:t>
            </a:r>
            <a:r>
              <a:rPr lang="pt-BR" b="1" i="1" dirty="0"/>
              <a:t>terminais</a:t>
            </a:r>
            <a:r>
              <a:rPr lang="pt-BR" dirty="0"/>
              <a:t>.</a:t>
            </a:r>
          </a:p>
          <a:p>
            <a:r>
              <a:rPr lang="pt-BR" dirty="0"/>
              <a:t>Os neurônios se comunicam uns com os outros através das </a:t>
            </a:r>
            <a:r>
              <a:rPr lang="pt-BR" b="1" i="1" dirty="0"/>
              <a:t>sinapses</a:t>
            </a:r>
            <a:r>
              <a:rPr lang="pt-BR" dirty="0"/>
              <a:t>, que são os pontos de contato entre os dentritos de um neurônio e os terminais do axônio de outros neurônios.</a:t>
            </a:r>
          </a:p>
        </p:txBody>
      </p:sp>
      <p:grpSp>
        <p:nvGrpSpPr>
          <p:cNvPr id="4" name="Agrupar 3">
            <a:extLst>
              <a:ext uri="{FF2B5EF4-FFF2-40B4-BE49-F238E27FC236}">
                <a16:creationId xmlns:a16="http://schemas.microsoft.com/office/drawing/2014/main" id="{2D96ECB5-848A-C88C-056F-52DA508E7224}"/>
              </a:ext>
            </a:extLst>
          </p:cNvPr>
          <p:cNvGrpSpPr/>
          <p:nvPr/>
        </p:nvGrpSpPr>
        <p:grpSpPr>
          <a:xfrm>
            <a:off x="-71873" y="2058398"/>
            <a:ext cx="5701148" cy="3587746"/>
            <a:chOff x="-71873" y="2058398"/>
            <a:chExt cx="5701148" cy="3587746"/>
          </a:xfrm>
        </p:grpSpPr>
        <p:pic>
          <p:nvPicPr>
            <p:cNvPr id="6" name="Picture 6" descr="Explainer: What is a neuron? | Science News for Students">
              <a:extLst>
                <a:ext uri="{FF2B5EF4-FFF2-40B4-BE49-F238E27FC236}">
                  <a16:creationId xmlns:a16="http://schemas.microsoft.com/office/drawing/2014/main" id="{759A4CA3-01FF-6AF2-87C1-457853CE01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426AD33-5765-CC42-08C3-2BCF4841ED3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7" name="CaixaDeTexto 6">
                  <a:extLst>
                    <a:ext uri="{FF2B5EF4-FFF2-40B4-BE49-F238E27FC236}">
                      <a16:creationId xmlns:a16="http://schemas.microsoft.com/office/drawing/2014/main" id="{1426AD33-5765-CC42-08C3-2BCF4841ED3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3EB7877-CD22-CF2C-BF7F-0B3FC8CB3052}"/>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8" name="CaixaDeTexto 7">
                  <a:extLst>
                    <a:ext uri="{FF2B5EF4-FFF2-40B4-BE49-F238E27FC236}">
                      <a16:creationId xmlns:a16="http://schemas.microsoft.com/office/drawing/2014/main" id="{A3EB7877-CD22-CF2C-BF7F-0B3FC8CB3052}"/>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804298E-F08E-8578-9080-ECAB4DAD1CDE}"/>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9" name="CaixaDeTexto 8">
                  <a:extLst>
                    <a:ext uri="{FF2B5EF4-FFF2-40B4-BE49-F238E27FC236}">
                      <a16:creationId xmlns:a16="http://schemas.microsoft.com/office/drawing/2014/main" id="{2804298E-F08E-8578-9080-ECAB4DAD1CDE}"/>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22E6389-02E2-B0D7-830F-E940B5FE6251}"/>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10" name="CaixaDeTexto 9">
                  <a:extLst>
                    <a:ext uri="{FF2B5EF4-FFF2-40B4-BE49-F238E27FC236}">
                      <a16:creationId xmlns:a16="http://schemas.microsoft.com/office/drawing/2014/main" id="{222E6389-02E2-B0D7-830F-E940B5FE6251}"/>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2E4CAB-BAEC-70F9-C539-CC7474AF4E6E}"/>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11" name="CaixaDeTexto 10">
                  <a:extLst>
                    <a:ext uri="{FF2B5EF4-FFF2-40B4-BE49-F238E27FC236}">
                      <a16:creationId xmlns:a16="http://schemas.microsoft.com/office/drawing/2014/main" id="{B42E4CAB-BAEC-70F9-C539-CC7474AF4E6E}"/>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B8D382C-F476-6225-C2D1-63AD58286DDF}"/>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2" name="CaixaDeTexto 11">
                  <a:extLst>
                    <a:ext uri="{FF2B5EF4-FFF2-40B4-BE49-F238E27FC236}">
                      <a16:creationId xmlns:a16="http://schemas.microsoft.com/office/drawing/2014/main" id="{AB8D382C-F476-6225-C2D1-63AD58286DDF}"/>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A24BA65-3B24-6F73-B703-EE543DC29EDF}"/>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1A24BA65-3B24-6F73-B703-EE543DC29EDF}"/>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44E9EED-B077-89E6-B9E6-CD6C5BD17DE2}"/>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744E9EED-B077-89E6-B9E6-CD6C5BD17DE2}"/>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092CAD5F-0BF8-939D-F4EC-0F88C1A87020}"/>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5" name="CaixaDeTexto 14">
                  <a:extLst>
                    <a:ext uri="{FF2B5EF4-FFF2-40B4-BE49-F238E27FC236}">
                      <a16:creationId xmlns:a16="http://schemas.microsoft.com/office/drawing/2014/main" id="{092CAD5F-0BF8-939D-F4EC-0F88C1A87020}"/>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569B0F1-5032-81E0-38FD-0E985591A83A}"/>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6" name="CaixaDeTexto 15">
                  <a:extLst>
                    <a:ext uri="{FF2B5EF4-FFF2-40B4-BE49-F238E27FC236}">
                      <a16:creationId xmlns:a16="http://schemas.microsoft.com/office/drawing/2014/main" id="{0569B0F1-5032-81E0-38FD-0E985591A83A}"/>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10022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Em termos simples, o funcionamento do </a:t>
            </a:r>
            <a:r>
              <a:rPr lang="pt-BR" b="1" i="1" dirty="0"/>
              <a:t>neurônio</a:t>
            </a:r>
            <a:r>
              <a:rPr lang="pt-BR" dirty="0"/>
              <a:t> pode ser explicado da seguinte forma:</a:t>
            </a:r>
          </a:p>
          <a:p>
            <a:pPr lvl="1">
              <a:buFont typeface="Wingdings" panose="05000000000000000000" pitchFamily="2" charset="2"/>
              <a:buChar char="§"/>
            </a:pPr>
            <a:r>
              <a:rPr lang="pt-BR" dirty="0"/>
              <a:t>Ele recebe estímulos elétricos a partir dos dendritos.</a:t>
            </a:r>
          </a:p>
          <a:p>
            <a:pPr lvl="1">
              <a:buFont typeface="Wingdings" panose="05000000000000000000" pitchFamily="2" charset="2"/>
              <a:buChar char="§"/>
            </a:pPr>
            <a:r>
              <a:rPr lang="pt-BR" dirty="0"/>
              <a:t>Esses estímulos são somados no corpo celular (</a:t>
            </a:r>
            <a:r>
              <a:rPr lang="pt-BR" i="1" dirty="0"/>
              <a:t>soma</a:t>
            </a:r>
            <a:r>
              <a:rPr lang="pt-BR" dirty="0"/>
              <a:t>).</a:t>
            </a:r>
          </a:p>
          <a:p>
            <a:pPr lvl="1">
              <a:buFont typeface="Wingdings" panose="05000000000000000000" pitchFamily="2" charset="2"/>
              <a:buChar char="§"/>
            </a:pPr>
            <a:r>
              <a:rPr lang="pt-BR" dirty="0"/>
              <a:t>Se a soma dos estímulos exceder um certo </a:t>
            </a:r>
            <a:r>
              <a:rPr lang="pt-BR" b="1" i="1" dirty="0"/>
              <a:t>limiar de ativação</a:t>
            </a:r>
            <a:r>
              <a:rPr lang="pt-BR" dirty="0"/>
              <a:t>, o </a:t>
            </a:r>
            <a:r>
              <a:rPr lang="pt-BR" b="1" i="1" dirty="0"/>
              <a:t>neurônio</a:t>
            </a:r>
            <a:r>
              <a:rPr lang="pt-BR" dirty="0"/>
              <a:t> gera um </a:t>
            </a:r>
            <a:r>
              <a:rPr lang="pt-BR" b="1" i="1" dirty="0"/>
              <a:t>impulso</a:t>
            </a:r>
            <a:r>
              <a:rPr lang="pt-BR" dirty="0"/>
              <a:t> (ou </a:t>
            </a:r>
            <a:r>
              <a:rPr lang="pt-BR" b="1" i="1" dirty="0"/>
              <a:t>potencial de ação</a:t>
            </a:r>
            <a:r>
              <a:rPr lang="pt-BR" dirty="0"/>
              <a:t>) que é enviado pelos terminais do axônio a outros neurônios através das </a:t>
            </a:r>
            <a:r>
              <a:rPr lang="pt-BR" b="1" i="1" dirty="0"/>
              <a:t>sinapses</a:t>
            </a:r>
            <a:r>
              <a:rPr lang="pt-BR" dirty="0"/>
              <a:t>.</a:t>
            </a:r>
          </a:p>
        </p:txBody>
      </p:sp>
      <p:pic>
        <p:nvPicPr>
          <p:cNvPr id="4" name="Picture 4" descr="4 -Potencial de ação em um membrana celular neuronal. | Download ...">
            <a:extLst>
              <a:ext uri="{FF2B5EF4-FFF2-40B4-BE49-F238E27FC236}">
                <a16:creationId xmlns:a16="http://schemas.microsoft.com/office/drawing/2014/main" id="{8D8030FA-31D6-D143-F6AE-EAED513397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1" t="7550" r="2824"/>
          <a:stretch/>
        </p:blipFill>
        <p:spPr bwMode="auto">
          <a:xfrm>
            <a:off x="602702" y="1970958"/>
            <a:ext cx="4616997" cy="43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1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690688"/>
                <a:ext cx="6257925" cy="5167312"/>
              </a:xfrm>
            </p:spPr>
            <p:txBody>
              <a:bodyPr>
                <a:normAutofit/>
              </a:bodyPr>
              <a:lstStyle/>
              <a:p>
                <a:r>
                  <a:rPr lang="pt-BR" dirty="0"/>
                  <a:t>Baseado no entendimento do funcionamento do neurônio biológico, a partir de meados da década de 40, pesquisadores propuseram o modelo matemático ao lado. </a:t>
                </a:r>
              </a:p>
              <a:p>
                <a:pPr lvl="1">
                  <a:buFont typeface="Wingdings" panose="05000000000000000000" pitchFamily="2" charset="2"/>
                  <a:buChar char="§"/>
                </a:pPr>
                <a:r>
                  <a:rPr lang="pt-BR" b="0" i="0" dirty="0">
                    <a:effectLst/>
                  </a:rPr>
                  <a:t>É uma simplificação e abstração do funcionamento do neurônio biológico.</a:t>
                </a:r>
              </a:p>
              <a:p>
                <a:r>
                  <a:rPr lang="pt-BR" dirty="0"/>
                  <a:t>Os </a:t>
                </a:r>
                <a:r>
                  <a:rPr lang="pt-BR" b="1" i="1" dirty="0"/>
                  <a:t>estímulos</a:t>
                </a:r>
                <a:r>
                  <a:rPr lang="pt-BR" dirty="0"/>
                  <a:t>,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 </m:t>
                    </m:r>
                    <m:r>
                      <a:rPr lang="pt-BR" sz="2400" b="0" i="1" smtClean="0">
                        <a:latin typeface="Cambria Math" panose="02040503050406030204" pitchFamily="18" charset="0"/>
                      </a:rPr>
                      <m:t>𝐾</m:t>
                    </m:r>
                  </m:oMath>
                </a14:m>
                <a:r>
                  <a:rPr lang="pt-BR" dirty="0"/>
                  <a:t>, são multiplicados pelos </a:t>
                </a:r>
                <a:r>
                  <a:rPr lang="pt-BR" b="1" i="1" dirty="0"/>
                  <a:t>pesos sinápticos</a:t>
                </a:r>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𝑤</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a:t>, somados com o </a:t>
                </a:r>
                <a:r>
                  <a:rPr lang="pt-BR" b="1" i="1" dirty="0"/>
                  <a:t>peso de bias</a:t>
                </a:r>
                <a:r>
                  <a:rPr lang="pt-BR" dirty="0"/>
                  <a:t>, </a:t>
                </a:r>
                <a14:m>
                  <m:oMath xmlns:m="http://schemas.openxmlformats.org/officeDocument/2006/math">
                    <m:r>
                      <a:rPr lang="pt-BR" b="0" i="1" smtClean="0">
                        <a:latin typeface="Cambria Math" panose="02040503050406030204" pitchFamily="18" charset="0"/>
                      </a:rPr>
                      <m:t>𝑏</m:t>
                    </m:r>
                  </m:oMath>
                </a14:m>
                <a:r>
                  <a:rPr lang="pt-BR" dirty="0"/>
                  <a:t>,</a:t>
                </a:r>
                <a:r>
                  <a:rPr lang="pt-BR" b="1" i="1" dirty="0"/>
                  <a:t> </a:t>
                </a:r>
                <a:r>
                  <a:rPr lang="pt-BR" dirty="0"/>
                  <a:t>e o resultado é passado pela </a:t>
                </a:r>
                <a:r>
                  <a:rPr lang="pt-BR" b="1" i="1" dirty="0"/>
                  <a:t>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690688"/>
                <a:ext cx="6257925" cy="5167312"/>
              </a:xfrm>
              <a:blipFill>
                <a:blip r:embed="rId3"/>
                <a:stretch>
                  <a:fillRect l="-1754" t="-1887" r="-224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B5A39511-41F6-F4F1-BA3F-9A287C51C073}"/>
              </a:ext>
            </a:extLst>
          </p:cNvPr>
          <p:cNvSpPr txBox="1"/>
          <p:nvPr/>
        </p:nvSpPr>
        <p:spPr>
          <a:xfrm>
            <a:off x="2047875" y="3765084"/>
            <a:ext cx="1495425" cy="523220"/>
          </a:xfrm>
          <a:prstGeom prst="rect">
            <a:avLst/>
          </a:prstGeom>
          <a:noFill/>
        </p:spPr>
        <p:txBody>
          <a:bodyPr wrap="square" rtlCol="0">
            <a:spAutoFit/>
          </a:bodyPr>
          <a:lstStyle/>
          <a:p>
            <a:pPr algn="ctr"/>
            <a:r>
              <a:rPr lang="pt-BR" sz="1400" dirty="0"/>
              <a:t>Soma ponderada dos estímulos</a:t>
            </a:r>
          </a:p>
        </p:txBody>
      </p:sp>
      <p:sp>
        <p:nvSpPr>
          <p:cNvPr id="5" name="CaixaDeTexto 4">
            <a:extLst>
              <a:ext uri="{FF2B5EF4-FFF2-40B4-BE49-F238E27FC236}">
                <a16:creationId xmlns:a16="http://schemas.microsoft.com/office/drawing/2014/main" id="{41ABEAFF-7ECD-135B-8EF6-58A24C4B6265}"/>
              </a:ext>
            </a:extLst>
          </p:cNvPr>
          <p:cNvSpPr txBox="1"/>
          <p:nvPr/>
        </p:nvSpPr>
        <p:spPr>
          <a:xfrm>
            <a:off x="3803130" y="3472518"/>
            <a:ext cx="1102245" cy="523220"/>
          </a:xfrm>
          <a:prstGeom prst="rect">
            <a:avLst/>
          </a:prstGeom>
          <a:noFill/>
        </p:spPr>
        <p:txBody>
          <a:bodyPr wrap="square" rtlCol="0">
            <a:spAutoFit/>
          </a:bodyPr>
          <a:lstStyle/>
          <a:p>
            <a:pPr algn="ctr"/>
            <a:r>
              <a:rPr lang="pt-BR" sz="1400" dirty="0"/>
              <a:t>Função de ativação</a:t>
            </a:r>
          </a:p>
        </p:txBody>
      </p:sp>
      <p:pic>
        <p:nvPicPr>
          <p:cNvPr id="8" name="Imagem 7">
            <a:extLst>
              <a:ext uri="{FF2B5EF4-FFF2-40B4-BE49-F238E27FC236}">
                <a16:creationId xmlns:a16="http://schemas.microsoft.com/office/drawing/2014/main" id="{BB19431B-48CA-461F-F023-3F8B2D567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069" y="1593256"/>
            <a:ext cx="5299297" cy="4899619"/>
          </a:xfrm>
          <a:prstGeom prst="rect">
            <a:avLst/>
          </a:prstGeom>
        </p:spPr>
      </p:pic>
    </p:spTree>
    <p:extLst>
      <p:ext uri="{BB962C8B-B14F-4D97-AF65-F5344CB8AC3E}">
        <p14:creationId xmlns:p14="http://schemas.microsoft.com/office/powerpoint/2010/main" val="25294160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9081</TotalTime>
  <Words>3966</Words>
  <Application>Microsoft Office PowerPoint</Application>
  <PresentationFormat>Widescreen</PresentationFormat>
  <Paragraphs>329</Paragraphs>
  <Slides>39</Slides>
  <Notes>22</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39</vt:i4>
      </vt:variant>
    </vt:vector>
  </HeadingPairs>
  <TitlesOfParts>
    <vt:vector size="48" baseType="lpstr">
      <vt:lpstr>Arial</vt:lpstr>
      <vt:lpstr>Calibri</vt:lpstr>
      <vt:lpstr>Calibri Light</vt:lpstr>
      <vt:lpstr>Cambria Math</vt:lpstr>
      <vt:lpstr>Google Sans</vt:lpstr>
      <vt:lpstr>NimbusRomNo9L-Regu</vt:lpstr>
      <vt:lpstr>Söhne</vt:lpstr>
      <vt:lpstr>Wingdings</vt:lpstr>
      <vt:lpstr>Tema do Office</vt:lpstr>
      <vt:lpstr>TP557 - Tópicos avançados em IoT e Machine Learning: Desafios do TinyML: Machine Learning</vt:lpstr>
      <vt:lpstr>Desafios da execução de ML em sistemas embarcados</vt:lpstr>
      <vt:lpstr>Deep Learning ou Aprendizado Profundo</vt:lpstr>
      <vt:lpstr>Deep Learning</vt:lpstr>
      <vt:lpstr>O que é uma rede neural artificial?</vt:lpstr>
      <vt:lpstr>Neurônio biológico</vt:lpstr>
      <vt:lpstr>Neurônio biológico</vt:lpstr>
      <vt:lpstr>Neurônio biológico</vt:lpstr>
      <vt:lpstr>Neurônio artificial</vt:lpstr>
      <vt:lpstr>Neurônio artificial</vt:lpstr>
      <vt:lpstr>Neurônio artificial</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Crescimento do tamanho dos modelos</vt:lpstr>
      <vt:lpstr>Crescimento do tamanho dos modelos</vt:lpstr>
      <vt:lpstr>Necessidades computacionais (2012 - Atual)</vt:lpstr>
      <vt:lpstr>Necessidades computacionais (desde 1958)</vt:lpstr>
      <vt:lpstr>Necessidades computacionais (desde 1958)</vt:lpstr>
      <vt:lpstr>Consequências do aumento da capacidade</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Apresentação do PowerPoint</vt:lpstr>
      <vt:lpstr>Atividades</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1772</cp:revision>
  <dcterms:created xsi:type="dcterms:W3CDTF">2020-01-20T13:50:05Z</dcterms:created>
  <dcterms:modified xsi:type="dcterms:W3CDTF">2023-07-22T02:02:58Z</dcterms:modified>
</cp:coreProperties>
</file>